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7" r:id="rId4"/>
    <p:sldId id="262" r:id="rId5"/>
    <p:sldId id="258" r:id="rId6"/>
    <p:sldId id="259" r:id="rId7"/>
    <p:sldId id="261" r:id="rId8"/>
    <p:sldId id="263" r:id="rId9"/>
    <p:sldId id="266" r:id="rId10"/>
    <p:sldId id="264" r:id="rId11"/>
    <p:sldId id="267" r:id="rId12"/>
    <p:sldId id="270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9434E-9236-4C8B-BAF9-2E961D7370F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74697-6385-4D48-AEED-30C2AFA71695}">
      <dgm:prSet phldrT="[Text]"/>
      <dgm:spPr/>
      <dgm:t>
        <a:bodyPr/>
        <a:lstStyle/>
        <a:p>
          <a:r>
            <a:rPr lang="en-US" dirty="0" smtClean="0"/>
            <a:t>College provides opportunities for students to openly connect faculty, staff, and students. </a:t>
          </a:r>
          <a:endParaRPr lang="en-US" dirty="0"/>
        </a:p>
      </dgm:t>
    </dgm:pt>
    <dgm:pt modelId="{4DF0D2B7-0874-44BA-8696-1DC590AC3FF3}" type="parTrans" cxnId="{A2F5E97F-83AA-486A-B836-32A92E1EE0FD}">
      <dgm:prSet/>
      <dgm:spPr/>
      <dgm:t>
        <a:bodyPr/>
        <a:lstStyle/>
        <a:p>
          <a:endParaRPr lang="en-US"/>
        </a:p>
      </dgm:t>
    </dgm:pt>
    <dgm:pt modelId="{3B00D692-97E4-47C8-B90A-8DCFE73C776F}" type="sibTrans" cxnId="{A2F5E97F-83AA-486A-B836-32A92E1EE0FD}">
      <dgm:prSet/>
      <dgm:spPr/>
      <dgm:t>
        <a:bodyPr/>
        <a:lstStyle/>
        <a:p>
          <a:endParaRPr lang="en-US"/>
        </a:p>
      </dgm:t>
    </dgm:pt>
    <dgm:pt modelId="{23CAAA30-6481-4C8B-8A70-42D898C6E5E1}">
      <dgm:prSet phldrT="[Text]"/>
      <dgm:spPr/>
      <dgm:t>
        <a:bodyPr/>
        <a:lstStyle/>
        <a:p>
          <a:r>
            <a:rPr lang="en-US" dirty="0" smtClean="0"/>
            <a:t>Student participates in socially and academically engaging opportunities</a:t>
          </a:r>
          <a:endParaRPr lang="en-US" dirty="0"/>
        </a:p>
      </dgm:t>
    </dgm:pt>
    <dgm:pt modelId="{C4413AF8-144F-4DCE-AB06-784C596449A8}" type="parTrans" cxnId="{9CDCCEA0-A114-456D-8B7C-622CA90B5177}">
      <dgm:prSet/>
      <dgm:spPr/>
      <dgm:t>
        <a:bodyPr/>
        <a:lstStyle/>
        <a:p>
          <a:endParaRPr lang="en-US"/>
        </a:p>
      </dgm:t>
    </dgm:pt>
    <dgm:pt modelId="{FBB5C019-185A-4194-98AF-189EBCFEA51A}" type="sibTrans" cxnId="{9CDCCEA0-A114-456D-8B7C-622CA90B5177}">
      <dgm:prSet/>
      <dgm:spPr/>
      <dgm:t>
        <a:bodyPr/>
        <a:lstStyle/>
        <a:p>
          <a:endParaRPr lang="en-US"/>
        </a:p>
      </dgm:t>
    </dgm:pt>
    <dgm:pt modelId="{62440BBC-B2D7-4155-8B35-A7529B52341E}">
      <dgm:prSet phldrT="[Text]"/>
      <dgm:spPr/>
      <dgm:t>
        <a:bodyPr/>
        <a:lstStyle/>
        <a:p>
          <a:r>
            <a:rPr lang="en-US" dirty="0" smtClean="0"/>
            <a:t>Student Feels Connected and a sense of Belonging</a:t>
          </a:r>
          <a:endParaRPr lang="en-US" dirty="0"/>
        </a:p>
      </dgm:t>
    </dgm:pt>
    <dgm:pt modelId="{992CE65E-D642-47A1-9E12-AC9ABBEC2B97}" type="parTrans" cxnId="{F31AC751-850F-4029-9C5F-747005475D9F}">
      <dgm:prSet/>
      <dgm:spPr/>
      <dgm:t>
        <a:bodyPr/>
        <a:lstStyle/>
        <a:p>
          <a:endParaRPr lang="en-US"/>
        </a:p>
      </dgm:t>
    </dgm:pt>
    <dgm:pt modelId="{4CA5A079-C5A1-40D6-9762-3149C68137DF}" type="sibTrans" cxnId="{F31AC751-850F-4029-9C5F-747005475D9F}">
      <dgm:prSet/>
      <dgm:spPr/>
      <dgm:t>
        <a:bodyPr/>
        <a:lstStyle/>
        <a:p>
          <a:endParaRPr lang="en-US"/>
        </a:p>
      </dgm:t>
    </dgm:pt>
    <dgm:pt modelId="{5E0713A6-8FCB-4F5B-ABB8-8E4DA0BE4A78}">
      <dgm:prSet phldrT="[Text]"/>
      <dgm:spPr/>
      <dgm:t>
        <a:bodyPr/>
        <a:lstStyle/>
        <a:p>
          <a:r>
            <a:rPr lang="en-US" dirty="0" smtClean="0"/>
            <a:t>Retention and Graduation</a:t>
          </a:r>
          <a:endParaRPr lang="en-US" dirty="0"/>
        </a:p>
      </dgm:t>
    </dgm:pt>
    <dgm:pt modelId="{EE7EC54D-5B39-4101-9A8C-FA48F1001DDD}" type="parTrans" cxnId="{111EA6D2-1129-4447-A44F-97F7D10E7260}">
      <dgm:prSet/>
      <dgm:spPr/>
      <dgm:t>
        <a:bodyPr/>
        <a:lstStyle/>
        <a:p>
          <a:endParaRPr lang="en-US"/>
        </a:p>
      </dgm:t>
    </dgm:pt>
    <dgm:pt modelId="{AE7A3A49-893B-4F42-A39F-998643D962DD}" type="sibTrans" cxnId="{111EA6D2-1129-4447-A44F-97F7D10E7260}">
      <dgm:prSet/>
      <dgm:spPr/>
      <dgm:t>
        <a:bodyPr/>
        <a:lstStyle/>
        <a:p>
          <a:endParaRPr lang="en-US"/>
        </a:p>
      </dgm:t>
    </dgm:pt>
    <dgm:pt modelId="{D32E4DAE-7392-42E4-B5D9-E8E793A90850}" type="pres">
      <dgm:prSet presAssocID="{FFA9434E-9236-4C8B-BAF9-2E961D7370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AC580-0096-407C-916B-2BEB590C54BD}" type="pres">
      <dgm:prSet presAssocID="{69674697-6385-4D48-AEED-30C2AFA71695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9A080-2E65-41EE-B8E0-1F67152294B0}" type="pres">
      <dgm:prSet presAssocID="{3B00D692-97E4-47C8-B90A-8DCFE73C776F}" presName="space" presStyleCnt="0"/>
      <dgm:spPr/>
    </dgm:pt>
    <dgm:pt modelId="{52B60F32-D948-43BE-B791-76DB1DAE7B9A}" type="pres">
      <dgm:prSet presAssocID="{23CAAA30-6481-4C8B-8A70-42D898C6E5E1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0D4ED-14D3-4DD2-B67C-7F24AC0D0C8A}" type="pres">
      <dgm:prSet presAssocID="{FBB5C019-185A-4194-98AF-189EBCFEA51A}" presName="space" presStyleCnt="0"/>
      <dgm:spPr/>
    </dgm:pt>
    <dgm:pt modelId="{FB7FCCED-7D6A-48A8-BD79-1E462B426855}" type="pres">
      <dgm:prSet presAssocID="{62440BBC-B2D7-4155-8B35-A7529B52341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6CD26-7C15-4B3F-B64F-5D5746A28621}" type="pres">
      <dgm:prSet presAssocID="{4CA5A079-C5A1-40D6-9762-3149C68137DF}" presName="space" presStyleCnt="0"/>
      <dgm:spPr/>
    </dgm:pt>
    <dgm:pt modelId="{EBC5F387-93E5-46DD-8710-ABD6E4B2A7EA}" type="pres">
      <dgm:prSet presAssocID="{5E0713A6-8FCB-4F5B-ABB8-8E4DA0BE4A78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18AFB-315D-4742-8CEC-BE6451F747C6}" type="presOf" srcId="{FFA9434E-9236-4C8B-BAF9-2E961D7370FA}" destId="{D32E4DAE-7392-42E4-B5D9-E8E793A90850}" srcOrd="0" destOrd="0" presId="urn:microsoft.com/office/officeart/2005/8/layout/venn3"/>
    <dgm:cxn modelId="{216E76A8-A30E-4842-ACEB-07E803D56C6D}" type="presOf" srcId="{5E0713A6-8FCB-4F5B-ABB8-8E4DA0BE4A78}" destId="{EBC5F387-93E5-46DD-8710-ABD6E4B2A7EA}" srcOrd="0" destOrd="0" presId="urn:microsoft.com/office/officeart/2005/8/layout/venn3"/>
    <dgm:cxn modelId="{9CDCCEA0-A114-456D-8B7C-622CA90B5177}" srcId="{FFA9434E-9236-4C8B-BAF9-2E961D7370FA}" destId="{23CAAA30-6481-4C8B-8A70-42D898C6E5E1}" srcOrd="1" destOrd="0" parTransId="{C4413AF8-144F-4DCE-AB06-784C596449A8}" sibTransId="{FBB5C019-185A-4194-98AF-189EBCFEA51A}"/>
    <dgm:cxn modelId="{9F644A95-2A6A-4B20-80F4-5F442E2B7E24}" type="presOf" srcId="{62440BBC-B2D7-4155-8B35-A7529B52341E}" destId="{FB7FCCED-7D6A-48A8-BD79-1E462B426855}" srcOrd="0" destOrd="0" presId="urn:microsoft.com/office/officeart/2005/8/layout/venn3"/>
    <dgm:cxn modelId="{A2F5E97F-83AA-486A-B836-32A92E1EE0FD}" srcId="{FFA9434E-9236-4C8B-BAF9-2E961D7370FA}" destId="{69674697-6385-4D48-AEED-30C2AFA71695}" srcOrd="0" destOrd="0" parTransId="{4DF0D2B7-0874-44BA-8696-1DC590AC3FF3}" sibTransId="{3B00D692-97E4-47C8-B90A-8DCFE73C776F}"/>
    <dgm:cxn modelId="{111EA6D2-1129-4447-A44F-97F7D10E7260}" srcId="{FFA9434E-9236-4C8B-BAF9-2E961D7370FA}" destId="{5E0713A6-8FCB-4F5B-ABB8-8E4DA0BE4A78}" srcOrd="3" destOrd="0" parTransId="{EE7EC54D-5B39-4101-9A8C-FA48F1001DDD}" sibTransId="{AE7A3A49-893B-4F42-A39F-998643D962DD}"/>
    <dgm:cxn modelId="{F31AC751-850F-4029-9C5F-747005475D9F}" srcId="{FFA9434E-9236-4C8B-BAF9-2E961D7370FA}" destId="{62440BBC-B2D7-4155-8B35-A7529B52341E}" srcOrd="2" destOrd="0" parTransId="{992CE65E-D642-47A1-9E12-AC9ABBEC2B97}" sibTransId="{4CA5A079-C5A1-40D6-9762-3149C68137DF}"/>
    <dgm:cxn modelId="{23BE5950-4295-415E-9571-47DAA5BFC4CB}" type="presOf" srcId="{23CAAA30-6481-4C8B-8A70-42D898C6E5E1}" destId="{52B60F32-D948-43BE-B791-76DB1DAE7B9A}" srcOrd="0" destOrd="0" presId="urn:microsoft.com/office/officeart/2005/8/layout/venn3"/>
    <dgm:cxn modelId="{2EF35F0F-CD38-46B6-9927-1E988D473143}" type="presOf" srcId="{69674697-6385-4D48-AEED-30C2AFA71695}" destId="{E81AC580-0096-407C-916B-2BEB590C54BD}" srcOrd="0" destOrd="0" presId="urn:microsoft.com/office/officeart/2005/8/layout/venn3"/>
    <dgm:cxn modelId="{F8AE593F-E52B-418E-9374-FAF586FADCEA}" type="presParOf" srcId="{D32E4DAE-7392-42E4-B5D9-E8E793A90850}" destId="{E81AC580-0096-407C-916B-2BEB590C54BD}" srcOrd="0" destOrd="0" presId="urn:microsoft.com/office/officeart/2005/8/layout/venn3"/>
    <dgm:cxn modelId="{DDC5F32C-A8B2-4DCF-8E78-8D38B3F77428}" type="presParOf" srcId="{D32E4DAE-7392-42E4-B5D9-E8E793A90850}" destId="{02E9A080-2E65-41EE-B8E0-1F67152294B0}" srcOrd="1" destOrd="0" presId="urn:microsoft.com/office/officeart/2005/8/layout/venn3"/>
    <dgm:cxn modelId="{58D72C80-29DB-46D5-84FF-083E1B210C3E}" type="presParOf" srcId="{D32E4DAE-7392-42E4-B5D9-E8E793A90850}" destId="{52B60F32-D948-43BE-B791-76DB1DAE7B9A}" srcOrd="2" destOrd="0" presId="urn:microsoft.com/office/officeart/2005/8/layout/venn3"/>
    <dgm:cxn modelId="{653FED71-A624-4465-928C-A0F607422FC0}" type="presParOf" srcId="{D32E4DAE-7392-42E4-B5D9-E8E793A90850}" destId="{DD10D4ED-14D3-4DD2-B67C-7F24AC0D0C8A}" srcOrd="3" destOrd="0" presId="urn:microsoft.com/office/officeart/2005/8/layout/venn3"/>
    <dgm:cxn modelId="{0EB32703-B646-46ED-849B-590AAEB5ED54}" type="presParOf" srcId="{D32E4DAE-7392-42E4-B5D9-E8E793A90850}" destId="{FB7FCCED-7D6A-48A8-BD79-1E462B426855}" srcOrd="4" destOrd="0" presId="urn:microsoft.com/office/officeart/2005/8/layout/venn3"/>
    <dgm:cxn modelId="{655A3640-755A-40C7-B1FA-FBC38397C6D7}" type="presParOf" srcId="{D32E4DAE-7392-42E4-B5D9-E8E793A90850}" destId="{4B96CD26-7C15-4B3F-B64F-5D5746A28621}" srcOrd="5" destOrd="0" presId="urn:microsoft.com/office/officeart/2005/8/layout/venn3"/>
    <dgm:cxn modelId="{1E3FA8BA-7CDA-4A47-8B85-CA407E087A07}" type="presParOf" srcId="{D32E4DAE-7392-42E4-B5D9-E8E793A90850}" destId="{EBC5F387-93E5-46DD-8710-ABD6E4B2A7EA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3/19/2014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acpa.org/pub/JCSD/journaldata.cfm?CFID=16989&amp;CFTOKEN=4197756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s.ed.gov/das" TargetMode="External"/><Relationship Id="rId2" Type="http://schemas.openxmlformats.org/officeDocument/2006/relationships/hyperlink" Target="http://www.jstor.org/stable/29439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Belongingness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70377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Among students at the two-year </a:t>
            </a:r>
            <a:r>
              <a:rPr lang="en-US" sz="3000" dirty="0" smtClean="0"/>
              <a:t>college</a:t>
            </a:r>
          </a:p>
          <a:p>
            <a:endParaRPr lang="en-US" sz="3000" dirty="0" smtClean="0"/>
          </a:p>
          <a:p>
            <a:r>
              <a:rPr lang="en-US" dirty="0" smtClean="0"/>
              <a:t>Dr</a:t>
            </a:r>
            <a:r>
              <a:rPr lang="en-US" dirty="0" smtClean="0"/>
              <a:t>. Lauren Lunk, West Georgia Technical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Lauren.lunk@westgatech.edu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Academically Focused Clubs and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According to a 1995 study by </a:t>
            </a:r>
            <a:r>
              <a:rPr lang="en-US" dirty="0" err="1"/>
              <a:t>Kuh</a:t>
            </a:r>
            <a:r>
              <a:rPr lang="en-US" dirty="0"/>
              <a:t>, the out-of-class experience is considered by many students to be an opportunity to learn in the “real world” rather than just in a classroom (</a:t>
            </a:r>
            <a:r>
              <a:rPr lang="en-US" dirty="0" err="1"/>
              <a:t>Kuh</a:t>
            </a:r>
            <a:r>
              <a:rPr lang="en-US" dirty="0"/>
              <a:t>, 1995, p. 145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Phi Beta Lambda</a:t>
            </a:r>
          </a:p>
          <a:p>
            <a:r>
              <a:rPr lang="en-US" dirty="0" smtClean="0"/>
              <a:t>DECA</a:t>
            </a:r>
          </a:p>
          <a:p>
            <a:r>
              <a:rPr lang="en-US" dirty="0" smtClean="0"/>
              <a:t>SADHA</a:t>
            </a:r>
          </a:p>
          <a:p>
            <a:r>
              <a:rPr lang="en-US" dirty="0" smtClean="0"/>
              <a:t>SNA</a:t>
            </a:r>
          </a:p>
          <a:p>
            <a:r>
              <a:rPr lang="en-US" dirty="0" smtClean="0"/>
              <a:t>Literary Arts Magazine</a:t>
            </a:r>
          </a:p>
          <a:p>
            <a:r>
              <a:rPr lang="en-US" dirty="0" smtClean="0"/>
              <a:t>WGTC’s “Team Up” program</a:t>
            </a:r>
          </a:p>
          <a:p>
            <a:pPr lvl="1"/>
            <a:r>
              <a:rPr lang="en-US" dirty="0" smtClean="0"/>
              <a:t>Collaborative effort allowing academic programs to promote their program while providing learning events for other students on campus.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a college can provide opportunities for belongingness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Mentors, Faculty/Staff Mentors </a:t>
            </a:r>
            <a:r>
              <a:rPr lang="en-US" dirty="0"/>
              <a:t>(Bernier, Larose, </a:t>
            </a:r>
            <a:r>
              <a:rPr lang="en-US" dirty="0" err="1"/>
              <a:t>Soucy</a:t>
            </a:r>
            <a:r>
              <a:rPr lang="en-US" dirty="0"/>
              <a:t>, 2005; </a:t>
            </a:r>
            <a:r>
              <a:rPr lang="en-US" dirty="0" err="1"/>
              <a:t>Cuseo</a:t>
            </a:r>
            <a:r>
              <a:rPr lang="en-US" dirty="0"/>
              <a:t>, 2005; </a:t>
            </a:r>
            <a:r>
              <a:rPr lang="en-US" dirty="0" err="1"/>
              <a:t>Kuh</a:t>
            </a:r>
            <a:r>
              <a:rPr lang="en-US" dirty="0"/>
              <a:t>, </a:t>
            </a:r>
            <a:r>
              <a:rPr lang="en-US" dirty="0" err="1"/>
              <a:t>Kinzie</a:t>
            </a:r>
            <a:r>
              <a:rPr lang="en-US" dirty="0"/>
              <a:t>, </a:t>
            </a:r>
            <a:r>
              <a:rPr lang="en-US" dirty="0" err="1"/>
              <a:t>Schuh</a:t>
            </a:r>
            <a:r>
              <a:rPr lang="en-US" dirty="0"/>
              <a:t> &amp; Whitt, 2010)</a:t>
            </a:r>
            <a:endParaRPr lang="en-US" dirty="0" smtClean="0"/>
          </a:p>
          <a:p>
            <a:r>
              <a:rPr lang="en-US" dirty="0" smtClean="0"/>
              <a:t>Supplemental Instruction </a:t>
            </a:r>
            <a:r>
              <a:rPr lang="en-US" dirty="0"/>
              <a:t>(</a:t>
            </a:r>
            <a:r>
              <a:rPr lang="en-US" dirty="0" err="1"/>
              <a:t>Kuh</a:t>
            </a:r>
            <a:r>
              <a:rPr lang="en-US" dirty="0" smtClean="0"/>
              <a:t>,, </a:t>
            </a:r>
            <a:r>
              <a:rPr lang="en-US" dirty="0" err="1"/>
              <a:t>Kinzie</a:t>
            </a:r>
            <a:r>
              <a:rPr lang="en-US" dirty="0"/>
              <a:t>, </a:t>
            </a:r>
            <a:r>
              <a:rPr lang="en-US" dirty="0" err="1"/>
              <a:t>Schuh</a:t>
            </a:r>
            <a:r>
              <a:rPr lang="en-US" dirty="0"/>
              <a:t> &amp; Whitt, 2010; Tinto, 1993)</a:t>
            </a:r>
            <a:endParaRPr lang="en-US" dirty="0" smtClean="0"/>
          </a:p>
          <a:p>
            <a:r>
              <a:rPr lang="en-US" dirty="0" smtClean="0"/>
              <a:t>Learning Communities </a:t>
            </a:r>
            <a:r>
              <a:rPr lang="en-US" dirty="0"/>
              <a:t>provide more opportunities for all students including commuter </a:t>
            </a:r>
            <a:r>
              <a:rPr lang="en-US" dirty="0" smtClean="0"/>
              <a:t>students to connect with one another academically and socially </a:t>
            </a:r>
            <a:r>
              <a:rPr lang="en-US" dirty="0"/>
              <a:t>(</a:t>
            </a:r>
            <a:r>
              <a:rPr lang="en-US" dirty="0" err="1"/>
              <a:t>Kuh</a:t>
            </a:r>
            <a:r>
              <a:rPr lang="en-US" dirty="0"/>
              <a:t>, </a:t>
            </a:r>
            <a:r>
              <a:rPr lang="en-US" dirty="0" err="1"/>
              <a:t>Kinzie</a:t>
            </a:r>
            <a:r>
              <a:rPr lang="en-US" dirty="0"/>
              <a:t>, Buckley, Bridges, &amp; Hayek, 2011)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the connections – </a:t>
            </a:r>
          </a:p>
          <a:p>
            <a:r>
              <a:rPr lang="en-US" dirty="0" smtClean="0"/>
              <a:t>College provides various ways for students to meet others and engage with the faculty and staff. </a:t>
            </a:r>
          </a:p>
          <a:p>
            <a:r>
              <a:rPr lang="en-US" dirty="0" smtClean="0"/>
              <a:t>Student choose to participate in activities that are meaningful to them.</a:t>
            </a:r>
          </a:p>
          <a:p>
            <a:r>
              <a:rPr lang="en-US" dirty="0" smtClean="0"/>
              <a:t>Students who participate feel a sense of belongingness</a:t>
            </a:r>
          </a:p>
          <a:p>
            <a:r>
              <a:rPr lang="en-US" dirty="0" smtClean="0"/>
              <a:t>Students who feel belongingness are more likely to persist towards graduation.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84897904"/>
              </p:ext>
            </p:extLst>
          </p:nvPr>
        </p:nvGraphicFramePr>
        <p:xfrm>
          <a:off x="340241" y="329610"/>
          <a:ext cx="7687339" cy="580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4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Astin</a:t>
            </a:r>
            <a:r>
              <a:rPr lang="en-US" dirty="0"/>
              <a:t>, A. W. (1999). Student involvement: A developmental theory for higher education. </a:t>
            </a:r>
            <a:r>
              <a:rPr lang="en-US" i="1" dirty="0"/>
              <a:t>Journal of College Student Development, 40(5)</a:t>
            </a:r>
            <a:r>
              <a:rPr lang="en-US" dirty="0"/>
              <a:t>, 518-529. Retrieved from </a:t>
            </a:r>
            <a:r>
              <a:rPr lang="en-US" u="sng" dirty="0">
                <a:hlinkClick r:id="rId2"/>
              </a:rPr>
              <a:t>http://www.myacpa.org/pub/JCSD/journaldata.cfm?CFID=16989&amp;CFTOKEN=41977560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Baker, C. N. (2008). Under-represented college students and extracurricular involvement: The effects of various student organizations on academic performance.</a:t>
            </a:r>
            <a:r>
              <a:rPr lang="en-US" i="1" dirty="0"/>
              <a:t> Social Psychology of Education: An International Journal, 11</a:t>
            </a:r>
            <a:r>
              <a:rPr lang="en-US" dirty="0"/>
              <a:t>(3), 273-298. </a:t>
            </a:r>
            <a:r>
              <a:rPr lang="en-US" dirty="0" err="1"/>
              <a:t>doi</a:t>
            </a:r>
            <a:r>
              <a:rPr lang="en-US" dirty="0"/>
              <a:t>: 10.1007/s11218-007-9050-y</a:t>
            </a:r>
          </a:p>
          <a:p>
            <a:pPr marL="0" indent="0">
              <a:buNone/>
            </a:pPr>
            <a:r>
              <a:rPr lang="en-US" dirty="0"/>
              <a:t>Bernier, Annie, Simon Larose, and Nathalie </a:t>
            </a:r>
            <a:r>
              <a:rPr lang="en-US" dirty="0" err="1"/>
              <a:t>Soucy</a:t>
            </a:r>
            <a:r>
              <a:rPr lang="en-US" dirty="0"/>
              <a:t>. "Academic mentoring in college: The interactive role of student’s and mentor’s interpersonal  dispositions." </a:t>
            </a:r>
            <a:r>
              <a:rPr lang="en-US" i="1" dirty="0"/>
              <a:t>Research in Higher Education</a:t>
            </a:r>
            <a:r>
              <a:rPr lang="en-US" dirty="0"/>
              <a:t> 46.1 (2005): 29-51.</a:t>
            </a:r>
          </a:p>
          <a:p>
            <a:pPr marL="0" indent="0">
              <a:buNone/>
            </a:pPr>
            <a:r>
              <a:rPr lang="en-US" dirty="0" err="1"/>
              <a:t>Carini</a:t>
            </a:r>
            <a:r>
              <a:rPr lang="en-US" dirty="0"/>
              <a:t>, R. M., </a:t>
            </a:r>
            <a:r>
              <a:rPr lang="en-US" dirty="0" err="1"/>
              <a:t>Kuh</a:t>
            </a:r>
            <a:r>
              <a:rPr lang="en-US" dirty="0"/>
              <a:t>, G. D., &amp; Klein, S. P. (2006). Student engagement and student learning: Testing the linkages.</a:t>
            </a:r>
            <a:r>
              <a:rPr lang="en-US" i="1" dirty="0"/>
              <a:t> Research in Higher Education, 47</a:t>
            </a:r>
            <a:r>
              <a:rPr lang="en-US" dirty="0"/>
              <a:t>(1), 1-32. </a:t>
            </a:r>
            <a:r>
              <a:rPr lang="en-US" dirty="0" err="1"/>
              <a:t>doi</a:t>
            </a:r>
            <a:r>
              <a:rPr lang="en-US" dirty="0"/>
              <a:t>: 10.007/s11162-005-8150-9</a:t>
            </a:r>
          </a:p>
          <a:p>
            <a:pPr marL="0" indent="0">
              <a:buNone/>
            </a:pPr>
            <a:r>
              <a:rPr lang="en-US" dirty="0"/>
              <a:t>Cress, C. M., </a:t>
            </a:r>
            <a:r>
              <a:rPr lang="en-US" dirty="0" err="1"/>
              <a:t>Astin</a:t>
            </a:r>
            <a:r>
              <a:rPr lang="en-US" dirty="0"/>
              <a:t>, H. S., Zimmerman-Oster, K., &amp; </a:t>
            </a:r>
            <a:r>
              <a:rPr lang="en-US" dirty="0" err="1"/>
              <a:t>Burkhardt</a:t>
            </a:r>
            <a:r>
              <a:rPr lang="en-US" dirty="0"/>
              <a:t>, J. C. (2001). Developmental outcomes of college students' involvement in leadership activities.</a:t>
            </a:r>
            <a:r>
              <a:rPr lang="en-US" i="1" dirty="0"/>
              <a:t> Journal of College Student Development, 42</a:t>
            </a:r>
            <a:r>
              <a:rPr lang="en-US" dirty="0"/>
              <a:t>(1), 15-27.</a:t>
            </a:r>
          </a:p>
          <a:p>
            <a:pPr marL="0" indent="0">
              <a:buNone/>
            </a:pPr>
            <a:r>
              <a:rPr lang="en-US" dirty="0" err="1"/>
              <a:t>Cuseo</a:t>
            </a:r>
            <a:r>
              <a:rPr lang="en-US" dirty="0"/>
              <a:t>, J. (2005). The case for faculty and staff mentoring programs for college students.</a:t>
            </a:r>
          </a:p>
          <a:p>
            <a:pPr marL="0" indent="0">
              <a:buNone/>
            </a:pPr>
            <a:r>
              <a:rPr lang="en-US" dirty="0"/>
              <a:t>Fischer, M. J. (2007). Settling into campus life: Differences by Race/Ethnicity in college involvement and outcomes.</a:t>
            </a:r>
            <a:r>
              <a:rPr lang="en-US" i="1" dirty="0"/>
              <a:t> The Journal of Higher Education, 78</a:t>
            </a:r>
            <a:r>
              <a:rPr lang="en-US" dirty="0"/>
              <a:t>(2), pp. 125-161. doi:10.1353/jhe.2007.0009 </a:t>
            </a:r>
          </a:p>
          <a:p>
            <a:pPr marL="0" indent="0">
              <a:buNone/>
            </a:pPr>
            <a:r>
              <a:rPr lang="en-US" dirty="0"/>
              <a:t>Flowers, L. A. (2004). Examining the effects of student involvement on </a:t>
            </a:r>
            <a:r>
              <a:rPr lang="en-US" dirty="0" err="1"/>
              <a:t>african</a:t>
            </a:r>
            <a:r>
              <a:rPr lang="en-US" dirty="0"/>
              <a:t> </a:t>
            </a:r>
            <a:r>
              <a:rPr lang="en-US" dirty="0" err="1"/>
              <a:t>american</a:t>
            </a:r>
            <a:r>
              <a:rPr lang="en-US" dirty="0"/>
              <a:t> college student development </a:t>
            </a:r>
            <a:r>
              <a:rPr lang="en-US" i="1" dirty="0"/>
              <a:t>Journal of College Student Development, 45</a:t>
            </a:r>
            <a:r>
              <a:rPr lang="en-US" dirty="0"/>
              <a:t>(6), 633-654. doi:10.1353/csd.2004.0067 </a:t>
            </a:r>
          </a:p>
          <a:p>
            <a:pPr marL="0" indent="0">
              <a:buNone/>
            </a:pPr>
            <a:r>
              <a:rPr lang="en-US" dirty="0" err="1"/>
              <a:t>Foubert</a:t>
            </a:r>
            <a:r>
              <a:rPr lang="en-US" dirty="0"/>
              <a:t>, J. D., &amp; Grainger, L. U. (2006). Effects of involvement in clubs and organizations on the psychosocial development of first-year and senior college students.</a:t>
            </a:r>
            <a:r>
              <a:rPr lang="en-US" i="1" dirty="0"/>
              <a:t> NASPA Journal, 43</a:t>
            </a:r>
            <a:r>
              <a:rPr lang="en-US" dirty="0"/>
              <a:t>(1), 166-182.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-457200">
              <a:buNone/>
            </a:pPr>
            <a:r>
              <a:rPr lang="en-US" dirty="0" err="1"/>
              <a:t>Kezar</a:t>
            </a:r>
            <a:r>
              <a:rPr lang="en-US" dirty="0"/>
              <a:t>, A., &amp; Moriarty, D. (2000). Expanding our understanding of student leadership development: A study </a:t>
            </a:r>
            <a:r>
              <a:rPr lang="en-US" dirty="0" smtClean="0"/>
              <a:t>exploring </a:t>
            </a:r>
            <a:r>
              <a:rPr lang="en-US" dirty="0"/>
              <a:t>gender and ethnic identity.</a:t>
            </a:r>
            <a:r>
              <a:rPr lang="en-US" i="1" dirty="0"/>
              <a:t> Journal of College Student Development, 41</a:t>
            </a:r>
            <a:r>
              <a:rPr lang="en-US" dirty="0"/>
              <a:t>(1), 55-69. </a:t>
            </a:r>
          </a:p>
          <a:p>
            <a:pPr marL="0" indent="-457200">
              <a:buNone/>
            </a:pPr>
            <a:r>
              <a:rPr lang="en-US" dirty="0" err="1"/>
              <a:t>Kuh</a:t>
            </a:r>
            <a:r>
              <a:rPr lang="en-US" dirty="0"/>
              <a:t>, G. D. (1995). The other curriculum: Out-of-class experiences associated with student learning and personal development.</a:t>
            </a:r>
            <a:r>
              <a:rPr lang="en-US" i="1" dirty="0"/>
              <a:t> The Journal of Higher Education, 66</a:t>
            </a:r>
            <a:r>
              <a:rPr lang="en-US" dirty="0"/>
              <a:t>(2), 123-155. Retrieved from </a:t>
            </a:r>
            <a:r>
              <a:rPr lang="en-US" u="sng" dirty="0">
                <a:hlinkClick r:id="rId2"/>
              </a:rPr>
              <a:t>http://www.jstor.org/stable/2943909</a:t>
            </a:r>
            <a:endParaRPr lang="en-US" dirty="0"/>
          </a:p>
          <a:p>
            <a:pPr marL="0" indent="-457200">
              <a:buNone/>
            </a:pPr>
            <a:r>
              <a:rPr lang="en-US" dirty="0" err="1"/>
              <a:t>Kuh</a:t>
            </a:r>
            <a:r>
              <a:rPr lang="en-US" dirty="0"/>
              <a:t>, G. D., Hu, S., &amp; Vesper, N. (2000). "They shall be known by what they do": An activities-based typology of college students.</a:t>
            </a:r>
            <a:r>
              <a:rPr lang="en-US" i="1" dirty="0"/>
              <a:t> Journal of College Student Development, 41</a:t>
            </a:r>
            <a:r>
              <a:rPr lang="en-US" dirty="0"/>
              <a:t>(2), 228-44. </a:t>
            </a:r>
          </a:p>
          <a:p>
            <a:pPr marL="0" indent="-457200">
              <a:buNone/>
            </a:pPr>
            <a:r>
              <a:rPr lang="en-US" dirty="0" err="1"/>
              <a:t>Kuh</a:t>
            </a:r>
            <a:r>
              <a:rPr lang="en-US" dirty="0"/>
              <a:t>, G. D., </a:t>
            </a:r>
            <a:r>
              <a:rPr lang="en-US" dirty="0" err="1"/>
              <a:t>Kinzie</a:t>
            </a:r>
            <a:r>
              <a:rPr lang="en-US" dirty="0"/>
              <a:t>, J., </a:t>
            </a:r>
            <a:r>
              <a:rPr lang="en-US" dirty="0" err="1"/>
              <a:t>Schuh</a:t>
            </a:r>
            <a:r>
              <a:rPr lang="en-US" dirty="0"/>
              <a:t>, J. H., &amp; Whitt, E. J. (2010). </a:t>
            </a:r>
            <a:r>
              <a:rPr lang="en-US" i="1" dirty="0"/>
              <a:t>Student success in college: Creating conditions that matter</a:t>
            </a:r>
            <a:r>
              <a:rPr lang="en-US" dirty="0"/>
              <a:t>. John Wiley &amp; Sons.</a:t>
            </a:r>
          </a:p>
          <a:p>
            <a:pPr marL="0" indent="-457200">
              <a:buNone/>
            </a:pPr>
            <a:r>
              <a:rPr lang="en-US" dirty="0" err="1"/>
              <a:t>Kuh</a:t>
            </a:r>
            <a:r>
              <a:rPr lang="en-US" dirty="0"/>
              <a:t>, G. D., </a:t>
            </a:r>
            <a:r>
              <a:rPr lang="en-US" dirty="0" err="1"/>
              <a:t>Kinzie</a:t>
            </a:r>
            <a:r>
              <a:rPr lang="en-US" dirty="0"/>
              <a:t>, J., Buckley, J. A., Bridges, B. K., &amp; Hayek, J. C. (2011). </a:t>
            </a:r>
            <a:r>
              <a:rPr lang="en-US" i="1" dirty="0"/>
              <a:t>Piecing Together the Student Success Puzzle: Research, Propositions, and Recommendations: ASHE Higher Education Report</a:t>
            </a:r>
            <a:r>
              <a:rPr lang="en-US" dirty="0"/>
              <a:t> (Vol. 116). John Wiley &amp; Sons.</a:t>
            </a:r>
          </a:p>
          <a:p>
            <a:pPr marL="0" indent="-457200">
              <a:buNone/>
            </a:pPr>
            <a:r>
              <a:rPr lang="en-US" dirty="0"/>
              <a:t>Maslow, A. (1943). A theory of human motivation. </a:t>
            </a:r>
            <a:r>
              <a:rPr lang="en-US" i="1" dirty="0"/>
              <a:t>Psychological Review</a:t>
            </a:r>
            <a:r>
              <a:rPr lang="en-US" dirty="0"/>
              <a:t>, 50, p. 370-396. </a:t>
            </a:r>
          </a:p>
          <a:p>
            <a:pPr marL="0" indent="-457200">
              <a:buNone/>
            </a:pPr>
            <a:r>
              <a:rPr lang="en-US" dirty="0"/>
              <a:t>National Center for Education Statistics. (2004). </a:t>
            </a:r>
            <a:r>
              <a:rPr lang="en-US" i="1" dirty="0"/>
              <a:t>Integrated postsecondary education data system (IPEDS) fall enrollment survey </a:t>
            </a:r>
            <a:r>
              <a:rPr lang="en-US" dirty="0"/>
              <a:t>[Data file]. Washington, DC: U.S. Department of Education. </a:t>
            </a:r>
          </a:p>
          <a:p>
            <a:pPr marL="0" indent="-457200">
              <a:buNone/>
            </a:pPr>
            <a:r>
              <a:rPr lang="en-US" dirty="0"/>
              <a:t>National Center for Education Statistics. (2004). </a:t>
            </a:r>
            <a:r>
              <a:rPr lang="en-US" i="1" dirty="0"/>
              <a:t>Beginning postsecondary students longitudinal study: Second follow-up</a:t>
            </a:r>
            <a:r>
              <a:rPr lang="en-US" dirty="0"/>
              <a:t> (BPS:96/01) (NCES 2003-163). Washington, DC: U.S. Department of Education. Available from the Data Analysis System Web site, http://www.nces.ed.gov/das </a:t>
            </a:r>
          </a:p>
          <a:p>
            <a:pPr marL="0" indent="-457200">
              <a:buNone/>
            </a:pPr>
            <a:r>
              <a:rPr lang="en-US" dirty="0"/>
              <a:t>National Center for Education Statistics. (2005). </a:t>
            </a:r>
            <a:r>
              <a:rPr lang="en-US" i="1" dirty="0"/>
              <a:t>National postsecondary student aid study: 2003-2004.</a:t>
            </a:r>
            <a:r>
              <a:rPr lang="en-US" dirty="0"/>
              <a:t> Washington, DC: U.S. Department of Education. Available from the Data Analysis System Web site, </a:t>
            </a:r>
            <a:r>
              <a:rPr lang="en-US" dirty="0">
                <a:hlinkClick r:id="rId3"/>
              </a:rPr>
              <a:t>http://www.nces.ed.gov/das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the two-year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Non-Traditionally aged</a:t>
            </a:r>
          </a:p>
          <a:p>
            <a:pPr lvl="1"/>
            <a:r>
              <a:rPr lang="en-US" dirty="0" smtClean="0"/>
              <a:t>More than half of all BS/BA’s awarded are to students who first attended a community college.</a:t>
            </a:r>
          </a:p>
          <a:p>
            <a:pPr lvl="1"/>
            <a:r>
              <a:rPr lang="en-US" dirty="0" smtClean="0"/>
              <a:t>Average age of attendance is 29, but serving an increasing number of traditionally aged students and high school students.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Just want to come to school part-time and go home/work, they don’t have time</a:t>
            </a:r>
          </a:p>
          <a:p>
            <a:pPr lvl="1"/>
            <a:r>
              <a:rPr lang="en-US" dirty="0" smtClean="0"/>
              <a:t> Nationally 41% of community college students are Full-time, 59% part-time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interested in the “fluff” stuff of college (EX: activities, programming,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Are we assuming this or do we have data to support it at our own institution?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American Association of Community College – Trends and Statistics (more in references)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Belongingness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Abraham Maslow (1943)</a:t>
            </a:r>
          </a:p>
          <a:p>
            <a:pPr lvl="1"/>
            <a:r>
              <a:rPr lang="en-US" sz="2400" dirty="0" smtClean="0"/>
              <a:t>Hierarchy of Human Needs that drive Motivation</a:t>
            </a:r>
          </a:p>
          <a:p>
            <a:pPr lvl="2"/>
            <a:r>
              <a:rPr lang="en-US" sz="2400" dirty="0" smtClean="0"/>
              <a:t>Physiological Needs</a:t>
            </a:r>
          </a:p>
          <a:p>
            <a:pPr lvl="2"/>
            <a:r>
              <a:rPr lang="en-US" sz="2400" dirty="0" smtClean="0"/>
              <a:t>Safety Needs</a:t>
            </a:r>
          </a:p>
          <a:p>
            <a:pPr lvl="2"/>
            <a:r>
              <a:rPr lang="en-US" sz="2400" b="1" dirty="0" smtClean="0"/>
              <a:t>Love and Belonging</a:t>
            </a:r>
          </a:p>
          <a:p>
            <a:pPr lvl="2"/>
            <a:r>
              <a:rPr lang="en-US" sz="2400" dirty="0" smtClean="0"/>
              <a:t>Esteem</a:t>
            </a:r>
          </a:p>
          <a:p>
            <a:pPr lvl="2"/>
            <a:r>
              <a:rPr lang="en-US" sz="2400" dirty="0" smtClean="0"/>
              <a:t>Self-actualization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Roy </a:t>
            </a:r>
            <a:r>
              <a:rPr lang="en-US" sz="2400" b="1" dirty="0" err="1"/>
              <a:t>Baumeister</a:t>
            </a:r>
            <a:r>
              <a:rPr lang="en-US" sz="2400" b="1" dirty="0"/>
              <a:t> and Mark Leary </a:t>
            </a:r>
            <a:r>
              <a:rPr lang="en-US" sz="2400" dirty="0"/>
              <a:t>(1995)</a:t>
            </a:r>
          </a:p>
          <a:p>
            <a:pPr lvl="1"/>
            <a:r>
              <a:rPr lang="en-US" sz="2400" dirty="0"/>
              <a:t>“the need to belong is a fundamental human motivation…more precisely, the belongingness hypothesis is that human beings have a pervasive drive to form and maintain at least minimum quantity of lasting, positive, and significant interpersonal relationships” (</a:t>
            </a:r>
            <a:r>
              <a:rPr lang="en-US" sz="2400" dirty="0" err="1"/>
              <a:t>Baumeister</a:t>
            </a:r>
            <a:r>
              <a:rPr lang="en-US" sz="2400" dirty="0"/>
              <a:t> and Leary, P. 497, 1995). 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Creating </a:t>
            </a:r>
            <a:r>
              <a:rPr lang="en-US" sz="2400" dirty="0"/>
              <a:t>and maintaining positive relationship </a:t>
            </a:r>
            <a:r>
              <a:rPr lang="en-US" sz="2400" dirty="0" smtClean="0"/>
              <a:t>is </a:t>
            </a:r>
            <a:r>
              <a:rPr lang="en-US" sz="2400" dirty="0"/>
              <a:t>a fundamental motivation until they have reached at least a minimum level of social contact and relatedness with others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918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Belongingness in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Solidifying social bonds should produce a positive outcome for most individuals</a:t>
            </a:r>
          </a:p>
          <a:p>
            <a:pPr lvl="1"/>
            <a:r>
              <a:rPr lang="en-US" dirty="0" smtClean="0"/>
              <a:t>Retention</a:t>
            </a:r>
          </a:p>
          <a:p>
            <a:pPr lvl="1"/>
            <a:r>
              <a:rPr lang="en-US" dirty="0" smtClean="0"/>
              <a:t>Graduation</a:t>
            </a:r>
          </a:p>
          <a:p>
            <a:pPr lvl="1"/>
            <a:r>
              <a:rPr lang="en-US" dirty="0" smtClean="0"/>
              <a:t>Student Development</a:t>
            </a:r>
          </a:p>
          <a:p>
            <a:pPr lvl="1"/>
            <a:r>
              <a:rPr lang="en-US" dirty="0" smtClean="0"/>
              <a:t>Higher GPA</a:t>
            </a:r>
          </a:p>
          <a:p>
            <a:endParaRPr lang="en-US" dirty="0"/>
          </a:p>
          <a:p>
            <a:r>
              <a:rPr lang="en-US" dirty="0" smtClean="0"/>
              <a:t>Breaking social bonds or not creating bonds should cause negative outcomes. 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Disconnectedness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“Belongingness”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Students’ engagement with other students and faculty outside of the classroom is crucial to student development, retention and academic success </a:t>
            </a:r>
            <a:r>
              <a:rPr lang="en-US" sz="1600" dirty="0" smtClean="0"/>
              <a:t>(</a:t>
            </a:r>
            <a:r>
              <a:rPr lang="en-US" sz="1600" dirty="0" err="1" smtClean="0"/>
              <a:t>Astin</a:t>
            </a:r>
            <a:r>
              <a:rPr lang="en-US" sz="1600" dirty="0"/>
              <a:t>, 1999; Baker, 2008; </a:t>
            </a:r>
            <a:r>
              <a:rPr lang="en-US" sz="1600" dirty="0" err="1"/>
              <a:t>Carini</a:t>
            </a:r>
            <a:r>
              <a:rPr lang="en-US" sz="1600" dirty="0"/>
              <a:t>, </a:t>
            </a:r>
            <a:r>
              <a:rPr lang="en-US" sz="1600" dirty="0" err="1"/>
              <a:t>Kuh</a:t>
            </a:r>
            <a:r>
              <a:rPr lang="en-US" sz="1600" dirty="0"/>
              <a:t>, &amp; Klein, 2006; Fischer, 2007; Flowers, 2004; </a:t>
            </a:r>
            <a:r>
              <a:rPr lang="en-US" sz="1600" dirty="0" err="1"/>
              <a:t>Foubert</a:t>
            </a:r>
            <a:r>
              <a:rPr lang="en-US" sz="1600" dirty="0"/>
              <a:t> &amp; Grainger, 2006; </a:t>
            </a:r>
            <a:r>
              <a:rPr lang="en-US" sz="1600" dirty="0" err="1"/>
              <a:t>Kuh</a:t>
            </a:r>
            <a:r>
              <a:rPr lang="en-US" sz="1600" dirty="0"/>
              <a:t>, 1995</a:t>
            </a:r>
            <a:r>
              <a:rPr lang="en-US" sz="1600" dirty="0" smtClean="0"/>
              <a:t>).</a:t>
            </a:r>
          </a:p>
          <a:p>
            <a:endParaRPr lang="en-US" sz="1600" dirty="0" smtClean="0"/>
          </a:p>
          <a:p>
            <a:r>
              <a:rPr lang="en-US" dirty="0" smtClean="0"/>
              <a:t>Student’s having formal academic ties and relationships is positively related to a student’s GPA.  (Fischer, 2007).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We must provide students the opportunity and desire to connect with faculty, staff, and students in an academic environment!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21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Belongingness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opportunities do students at your school have to connect outside of the classroom?</a:t>
            </a:r>
          </a:p>
          <a:p>
            <a:pPr lvl="1"/>
            <a:r>
              <a:rPr lang="en-US" dirty="0"/>
              <a:t>Campus Activities (all campus/college events)</a:t>
            </a:r>
          </a:p>
          <a:p>
            <a:pPr lvl="1"/>
            <a:r>
              <a:rPr lang="en-US" dirty="0" smtClean="0"/>
              <a:t>Interest Groups and Organizations (drama, music, art,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Academically focused clubs and organizations (advised by </a:t>
            </a:r>
            <a:r>
              <a:rPr lang="en-US" dirty="0" smtClean="0"/>
              <a:t>faculty)</a:t>
            </a:r>
          </a:p>
          <a:p>
            <a:pPr lvl="1"/>
            <a:r>
              <a:rPr lang="en-US" dirty="0" smtClean="0"/>
              <a:t>Service </a:t>
            </a:r>
            <a:r>
              <a:rPr lang="en-US" dirty="0"/>
              <a:t>Learning</a:t>
            </a:r>
          </a:p>
          <a:p>
            <a:pPr lvl="1"/>
            <a:r>
              <a:rPr lang="en-US" dirty="0"/>
              <a:t>Athletics</a:t>
            </a:r>
          </a:p>
          <a:p>
            <a:pPr lvl="1"/>
            <a:r>
              <a:rPr lang="en-US" dirty="0"/>
              <a:t>Leadership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Activities and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 Events designed to promote college pride (homecoming, welcome events, spring fling, pep rally,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Student Government Association</a:t>
            </a:r>
          </a:p>
          <a:p>
            <a:r>
              <a:rPr lang="en-US" dirty="0" smtClean="0"/>
              <a:t>Awareness Events</a:t>
            </a:r>
          </a:p>
          <a:p>
            <a:pPr lvl="1"/>
            <a:r>
              <a:rPr lang="en-US" dirty="0" smtClean="0"/>
              <a:t>Educating students on topics and issues important to the college community</a:t>
            </a:r>
          </a:p>
          <a:p>
            <a:r>
              <a:rPr lang="en-US" dirty="0" smtClean="0"/>
              <a:t>Wellness Events</a:t>
            </a:r>
          </a:p>
          <a:p>
            <a:pPr lvl="1"/>
            <a:r>
              <a:rPr lang="en-US" dirty="0" smtClean="0"/>
              <a:t>Programs and opportunities supporting students physical and mental wellness. </a:t>
            </a:r>
          </a:p>
          <a:p>
            <a:r>
              <a:rPr lang="en-US" dirty="0" smtClean="0"/>
              <a:t>Art Shows for students to compete and display their work</a:t>
            </a:r>
          </a:p>
          <a:p>
            <a:r>
              <a:rPr lang="en-US" dirty="0" smtClean="0"/>
              <a:t>Theater productions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7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teach your students to be leaders?</a:t>
            </a:r>
          </a:p>
          <a:p>
            <a:endParaRPr lang="en-US" dirty="0"/>
          </a:p>
          <a:p>
            <a:r>
              <a:rPr lang="en-US" dirty="0" smtClean="0"/>
              <a:t>How do we develop our students into leaders?</a:t>
            </a:r>
          </a:p>
          <a:p>
            <a:endParaRPr lang="en-US" dirty="0"/>
          </a:p>
          <a:p>
            <a:r>
              <a:rPr lang="en-US" dirty="0" smtClean="0"/>
              <a:t>“Leadership [program] </a:t>
            </a:r>
            <a:r>
              <a:rPr lang="en-US" dirty="0"/>
              <a:t>participants showed growth in civic responsibility, leadership skills, multicultural awareness, understanding of leadership theories and personal and societal values" (Cress, </a:t>
            </a:r>
            <a:r>
              <a:rPr lang="en-US" dirty="0" err="1"/>
              <a:t>Astin</a:t>
            </a:r>
            <a:r>
              <a:rPr lang="en-US" dirty="0"/>
              <a:t>, Zimmerman-Oster, &amp; </a:t>
            </a:r>
            <a:r>
              <a:rPr lang="en-US" dirty="0" err="1"/>
              <a:t>Burkhardt</a:t>
            </a:r>
            <a:r>
              <a:rPr lang="en-US" dirty="0"/>
              <a:t>, 2001, p.15)</a:t>
            </a:r>
          </a:p>
        </p:txBody>
      </p:sp>
    </p:spTree>
    <p:extLst>
      <p:ext uri="{BB962C8B-B14F-4D97-AF65-F5344CB8AC3E}">
        <p14:creationId xmlns:p14="http://schemas.microsoft.com/office/powerpoint/2010/main" val="15001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1635</TotalTime>
  <Words>1089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Rockwell Condensed</vt:lpstr>
      <vt:lpstr>Wingdings</vt:lpstr>
      <vt:lpstr>Wood Type</vt:lpstr>
      <vt:lpstr>Enhancing Belongingness</vt:lpstr>
      <vt:lpstr>Assumptions about the two-year student</vt:lpstr>
      <vt:lpstr>What is Belongingness</vt:lpstr>
      <vt:lpstr>Cont’d</vt:lpstr>
      <vt:lpstr>Why Belongingness in College?</vt:lpstr>
      <vt:lpstr>How do we do “Belongingness”</vt:lpstr>
      <vt:lpstr>Creating Belongingness</vt:lpstr>
      <vt:lpstr>Campus Activities and Interest Groups</vt:lpstr>
      <vt:lpstr>Leadership Development</vt:lpstr>
      <vt:lpstr>Academically Focused Clubs and Organizations</vt:lpstr>
      <vt:lpstr>Other ways a college can provide opportunities for belongingness</vt:lpstr>
      <vt:lpstr>Moving Forward:</vt:lpstr>
      <vt:lpstr>References</vt:lpstr>
      <vt:lpstr>References Cont’d</vt:lpstr>
    </vt:vector>
  </TitlesOfParts>
  <Company>West Georgia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Belongingness</dc:title>
  <dc:creator>Lunk, Lauren</dc:creator>
  <cp:lastModifiedBy>Lunk, Lauren</cp:lastModifiedBy>
  <cp:revision>18</cp:revision>
  <dcterms:created xsi:type="dcterms:W3CDTF">2014-03-04T16:51:00Z</dcterms:created>
  <dcterms:modified xsi:type="dcterms:W3CDTF">2014-03-19T16:39:24Z</dcterms:modified>
</cp:coreProperties>
</file>