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92" r:id="rId4"/>
    <p:sldId id="278" r:id="rId5"/>
    <p:sldId id="279" r:id="rId6"/>
    <p:sldId id="280" r:id="rId7"/>
    <p:sldId id="284" r:id="rId8"/>
    <p:sldId id="293" r:id="rId9"/>
    <p:sldId id="287" r:id="rId10"/>
    <p:sldId id="288" r:id="rId11"/>
    <p:sldId id="289" r:id="rId12"/>
    <p:sldId id="290" r:id="rId13"/>
    <p:sldId id="291" r:id="rId14"/>
    <p:sldId id="282" r:id="rId15"/>
    <p:sldId id="283" r:id="rId16"/>
    <p:sldId id="286" r:id="rId17"/>
    <p:sldId id="285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4" autoAdjust="0"/>
  </p:normalViewPr>
  <p:slideViewPr>
    <p:cSldViewPr>
      <p:cViewPr varScale="1">
        <p:scale>
          <a:sx n="71" d="100"/>
          <a:sy n="71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A0C5-505A-4D7E-B719-5822A712856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BF15-81B2-49F6-90E9-D7F71B771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A0C5-505A-4D7E-B719-5822A712856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BF15-81B2-49F6-90E9-D7F71B771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A0C5-505A-4D7E-B719-5822A712856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BF15-81B2-49F6-90E9-D7F71B771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A0C5-505A-4D7E-B719-5822A712856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BF15-81B2-49F6-90E9-D7F71B771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A0C5-505A-4D7E-B719-5822A712856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BF15-81B2-49F6-90E9-D7F71B771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A0C5-505A-4D7E-B719-5822A712856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BF15-81B2-49F6-90E9-D7F71B771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A0C5-505A-4D7E-B719-5822A712856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BF15-81B2-49F6-90E9-D7F71B771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A0C5-505A-4D7E-B719-5822A712856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BF15-81B2-49F6-90E9-D7F71B771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A0C5-505A-4D7E-B719-5822A712856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BF15-81B2-49F6-90E9-D7F71B771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A0C5-505A-4D7E-B719-5822A712856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BF15-81B2-49F6-90E9-D7F71B771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A0C5-505A-4D7E-B719-5822A712856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BF15-81B2-49F6-90E9-D7F71B771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9A0C5-505A-4D7E-B719-5822A712856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8BF15-81B2-49F6-90E9-D7F71B771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abita.org/" TargetMode="External"/><Relationship Id="rId2" Type="http://schemas.openxmlformats.org/officeDocument/2006/relationships/hyperlink" Target="http://ncherm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cs.maxient.com/reportingform.php?SouthwesternCC&amp;layout_id=2" TargetMode="External"/><Relationship Id="rId2" Type="http://schemas.openxmlformats.org/officeDocument/2006/relationships/hyperlink" Target="https://publicdocs.maxient.com/incidentreport.php?SouthwesternC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SUCCESS: A BEHAVIORAL INTERVENTION APPROACH FOR COMMUNITY COLLEGES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 dirty="0" smtClean="0"/>
              <a:t>Dr. C. Fairley Pollock</a:t>
            </a:r>
          </a:p>
          <a:p>
            <a:r>
              <a:rPr lang="en-US" dirty="0" smtClean="0"/>
              <a:t>Dr. Phil </a:t>
            </a:r>
            <a:r>
              <a:rPr lang="en-US" dirty="0" err="1" smtClean="0"/>
              <a:t>Weast</a:t>
            </a:r>
            <a:endParaRPr lang="en-US" dirty="0"/>
          </a:p>
        </p:txBody>
      </p:sp>
      <p:pic>
        <p:nvPicPr>
          <p:cNvPr id="4" name="Picture 3" descr="SCC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8155459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65" y="1514912"/>
            <a:ext cx="8229600" cy="534308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Bell Gothic Std Black"/>
              </a:rPr>
              <a:t>Routing </a:t>
            </a:r>
            <a:r>
              <a:rPr lang="en-US" b="1" dirty="0" smtClean="0">
                <a:latin typeface="Bell Gothic Std Black"/>
              </a:rPr>
              <a:t>Protocol </a:t>
            </a:r>
          </a:p>
          <a:p>
            <a:pPr marL="0" indent="0" algn="ctr">
              <a:buNone/>
            </a:pPr>
            <a:endParaRPr lang="en-US" sz="1050" b="1" dirty="0" smtClean="0">
              <a:latin typeface="Bell Gothic Std Black"/>
            </a:endParaRPr>
          </a:p>
          <a:p>
            <a:pPr marL="0" indent="0">
              <a:buNone/>
            </a:pPr>
            <a:r>
              <a:rPr lang="en-US" sz="2400" b="1" dirty="0" smtClean="0">
                <a:latin typeface="Bell Gothic Std Black"/>
              </a:rPr>
              <a:t>Academic Concerns		            Behavioral Concerns</a:t>
            </a:r>
          </a:p>
          <a:p>
            <a:pPr marL="0" indent="0">
              <a:buNone/>
            </a:pPr>
            <a:endParaRPr lang="en-US" sz="2400" b="1" dirty="0" smtClean="0">
              <a:latin typeface="Bell Gothic Std Black"/>
            </a:endParaRPr>
          </a:p>
          <a:p>
            <a:pPr marL="0" indent="0">
              <a:buNone/>
            </a:pPr>
            <a:endParaRPr lang="en-US" sz="2400" b="1" dirty="0" smtClean="0">
              <a:latin typeface="Bell Gothic Std Black"/>
            </a:endParaRPr>
          </a:p>
          <a:p>
            <a:pPr marL="0" indent="0">
              <a:buNone/>
            </a:pPr>
            <a:endParaRPr lang="en-US" sz="2400" b="1" dirty="0">
              <a:latin typeface="Bell Gothic Std Black"/>
            </a:endParaRPr>
          </a:p>
          <a:p>
            <a:pPr marL="0" indent="0">
              <a:buNone/>
            </a:pPr>
            <a:r>
              <a:rPr lang="en-US" sz="2400" b="1" dirty="0" smtClean="0">
                <a:latin typeface="Bell Gothic Std Black"/>
              </a:rPr>
              <a:t>Academic Engagement 		</a:t>
            </a:r>
            <a:r>
              <a:rPr lang="en-US" sz="2400" b="1" dirty="0">
                <a:latin typeface="Bell Gothic Std Black"/>
              </a:rPr>
              <a:t> Student Services </a:t>
            </a:r>
            <a:endParaRPr lang="en-US" sz="2400" b="1" dirty="0" smtClean="0">
              <a:latin typeface="Bell Gothic Std Black"/>
            </a:endParaRPr>
          </a:p>
          <a:p>
            <a:pPr marL="0" indent="0">
              <a:buNone/>
            </a:pPr>
            <a:r>
              <a:rPr lang="en-US" sz="2400" b="1" dirty="0" smtClean="0">
                <a:latin typeface="Bell Gothic Std Black"/>
              </a:rPr>
              <a:t>Coordinator/ Academic Dean		Dean </a:t>
            </a:r>
            <a:r>
              <a:rPr lang="en-US" sz="2400" b="1" dirty="0">
                <a:latin typeface="Bell Gothic Std Black"/>
              </a:rPr>
              <a:t>or Coordinator</a:t>
            </a:r>
            <a:endParaRPr lang="en-US" sz="2400" b="1" dirty="0" smtClean="0">
              <a:latin typeface="Bell Gothic Std Black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b="1" dirty="0" smtClean="0">
              <a:latin typeface="Bell Gothic Std Black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Bell Gothic Std Black"/>
              </a:rPr>
              <a:t>	</a:t>
            </a:r>
            <a:endParaRPr lang="en-US" sz="2400" b="1" dirty="0" smtClean="0">
              <a:latin typeface="Bell Gothic Std Black"/>
            </a:endParaRPr>
          </a:p>
          <a:p>
            <a:pPr marL="0" indent="0">
              <a:buNone/>
            </a:pPr>
            <a:r>
              <a:rPr lang="en-US" sz="2400" b="1" dirty="0" smtClean="0">
                <a:latin typeface="Bell Gothic Std Black"/>
              </a:rPr>
              <a:t>                       </a:t>
            </a:r>
          </a:p>
          <a:p>
            <a:pPr marL="0" indent="0">
              <a:buNone/>
            </a:pPr>
            <a:r>
              <a:rPr lang="en-US" sz="2400" b="1" dirty="0">
                <a:latin typeface="Bell Gothic Std Black"/>
              </a:rPr>
              <a:t> </a:t>
            </a:r>
            <a:r>
              <a:rPr lang="en-US" sz="2400" b="1" dirty="0" smtClean="0">
                <a:latin typeface="Bell Gothic Std Black"/>
              </a:rPr>
              <a:t>                             Student Assessment Team   </a:t>
            </a:r>
          </a:p>
          <a:p>
            <a:pPr marL="0" indent="0" algn="ctr">
              <a:buNone/>
            </a:pPr>
            <a:endParaRPr lang="en-US" sz="2400" b="1" dirty="0">
              <a:latin typeface="Bell Gothic Std Black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dirty="0" smtClean="0">
              <a:latin typeface="Bell Gothic Std Black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Bell Gothic Std Black"/>
              </a:rPr>
              <a:t>Code </a:t>
            </a:r>
            <a:r>
              <a:rPr lang="en-US" sz="2400" b="1" dirty="0">
                <a:latin typeface="Bell Gothic Std Black"/>
              </a:rPr>
              <a:t>of Conduct 	             </a:t>
            </a:r>
            <a:r>
              <a:rPr lang="en-US" sz="2400" b="1" dirty="0" smtClean="0">
                <a:latin typeface="Bell Gothic Std Black"/>
              </a:rPr>
              <a:t>           Student </a:t>
            </a:r>
            <a:r>
              <a:rPr lang="en-US" sz="2400" b="1" dirty="0">
                <a:latin typeface="Bell Gothic Std Black"/>
              </a:rPr>
              <a:t>Services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Bell Gothic Std Black"/>
              </a:rPr>
              <a:t>     Violations			</a:t>
            </a:r>
            <a:r>
              <a:rPr lang="en-US" sz="2400" b="1" dirty="0" smtClean="0">
                <a:latin typeface="Bell Gothic Std Black"/>
              </a:rPr>
              <a:t>          Dean </a:t>
            </a:r>
            <a:r>
              <a:rPr lang="en-US" sz="2400" b="1" dirty="0">
                <a:latin typeface="Bell Gothic Std Black"/>
              </a:rPr>
              <a:t>or Coordinator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Bell Gothic Std Black"/>
              </a:rPr>
              <a:t>   </a:t>
            </a:r>
            <a:endParaRPr lang="en-US" sz="2400" b="1" dirty="0">
              <a:latin typeface="Bell Gothic Std Black"/>
            </a:endParaRPr>
          </a:p>
          <a:p>
            <a:pPr marL="0" indent="0" algn="ctr">
              <a:buNone/>
            </a:pPr>
            <a:endParaRPr lang="en-US" sz="2400" b="1" dirty="0" smtClean="0">
              <a:latin typeface="Bell Gothic Std Black"/>
            </a:endParaRPr>
          </a:p>
          <a:p>
            <a:pPr marL="0" indent="0" algn="ctr">
              <a:buNone/>
            </a:pPr>
            <a:endParaRPr lang="en-US" sz="2400" b="1" dirty="0">
              <a:latin typeface="Bell Gothic Std Black"/>
            </a:endParaRPr>
          </a:p>
          <a:p>
            <a:pPr marL="0" indent="0" algn="ctr">
              <a:buNone/>
            </a:pPr>
            <a:endParaRPr lang="en-US" b="1" dirty="0">
              <a:latin typeface="Bell Gothic Std Black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C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829" y="295712"/>
            <a:ext cx="8155459" cy="12192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1676400" y="2438400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477000" y="2438400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81200" y="4038600"/>
            <a:ext cx="1066800" cy="838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334000" y="4114800"/>
            <a:ext cx="990600" cy="762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19400" y="6019800"/>
            <a:ext cx="1981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65" y="1905000"/>
            <a:ext cx="8229600" cy="419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Bell Gothic Std Black"/>
              </a:rPr>
              <a:t>Behavioral Intervention and SAT Protocols and Procedures </a:t>
            </a:r>
          </a:p>
          <a:p>
            <a:r>
              <a:rPr lang="en-US" b="1" dirty="0" smtClean="0">
                <a:latin typeface="Bell Gothic Std Black"/>
              </a:rPr>
              <a:t>Report / Routing / </a:t>
            </a:r>
            <a:r>
              <a:rPr lang="en-US" b="1" dirty="0" smtClean="0">
                <a:latin typeface="Bell Gothic Std Black"/>
              </a:rPr>
              <a:t>Intervention</a:t>
            </a:r>
          </a:p>
          <a:p>
            <a:r>
              <a:rPr lang="en-US" b="1" smtClean="0">
                <a:latin typeface="Bell Gothic Std Black"/>
              </a:rPr>
              <a:t>Routed to SAT</a:t>
            </a:r>
            <a:r>
              <a:rPr lang="en-US" b="1" dirty="0" smtClean="0">
                <a:latin typeface="Bell Gothic Std Black"/>
              </a:rPr>
              <a:t>/ Risk Level / Assessments/ Intervention</a:t>
            </a:r>
            <a:endParaRPr lang="en-US" b="1" dirty="0">
              <a:latin typeface="Bell Gothic Std Black"/>
            </a:endParaRPr>
          </a:p>
          <a:p>
            <a:pPr marL="0" indent="0" algn="ctr">
              <a:buNone/>
            </a:pPr>
            <a:endParaRPr lang="en-US" b="1" dirty="0">
              <a:latin typeface="Bell Gothic Std Black"/>
            </a:endParaRPr>
          </a:p>
          <a:p>
            <a:pPr marL="0" indent="0" algn="ctr">
              <a:buNone/>
            </a:pPr>
            <a:endParaRPr lang="en-US" b="1" dirty="0">
              <a:latin typeface="Bell Gothic Std Black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C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829" y="295712"/>
            <a:ext cx="815545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4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65" y="1905000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Bell Gothic Std Black"/>
              </a:rPr>
              <a:t>Behavioral Intervention and SAT Protocols and Procedures </a:t>
            </a:r>
          </a:p>
          <a:p>
            <a:pPr marL="0" indent="0" algn="ctr">
              <a:buNone/>
            </a:pPr>
            <a:endParaRPr lang="en-US" sz="1100" b="1" dirty="0" smtClean="0">
              <a:latin typeface="Bell Gothic Std Black"/>
            </a:endParaRPr>
          </a:p>
          <a:p>
            <a:r>
              <a:rPr lang="en-US" sz="2800" b="1" dirty="0" smtClean="0">
                <a:latin typeface="Bell Gothic Std Black"/>
              </a:rPr>
              <a:t>Tools: </a:t>
            </a:r>
            <a:r>
              <a:rPr lang="en-US" sz="2800" b="1" dirty="0" err="1" smtClean="0">
                <a:latin typeface="Bell Gothic Std Black"/>
              </a:rPr>
              <a:t>NaBITA</a:t>
            </a:r>
            <a:r>
              <a:rPr lang="en-US" sz="2800" b="1" dirty="0" smtClean="0">
                <a:latin typeface="Bell Gothic Std Black"/>
              </a:rPr>
              <a:t> Threat Assessment Tool</a:t>
            </a:r>
          </a:p>
          <a:p>
            <a:r>
              <a:rPr lang="en-US" sz="2800" b="1" dirty="0" smtClean="0">
                <a:latin typeface="Bell Gothic Std Black"/>
              </a:rPr>
              <a:t>SIVRA-35: Structured Interview for Violence Risk Assessment</a:t>
            </a:r>
          </a:p>
          <a:p>
            <a:r>
              <a:rPr lang="en-US" sz="2800" b="1" dirty="0" smtClean="0">
                <a:latin typeface="Bell Gothic Std Black"/>
              </a:rPr>
              <a:t>Training/Resources</a:t>
            </a:r>
          </a:p>
          <a:p>
            <a:pPr lvl="1"/>
            <a:r>
              <a:rPr lang="en-US" dirty="0"/>
              <a:t>National Center for Higher Education Risk Management - </a:t>
            </a:r>
            <a:r>
              <a:rPr lang="en-US" u="sng" dirty="0">
                <a:hlinkClick r:id="rId2"/>
              </a:rPr>
              <a:t>http://ncherm.org</a:t>
            </a:r>
            <a:r>
              <a:rPr lang="en-US" u="sng" dirty="0" smtClean="0">
                <a:hlinkClick r:id="rId2"/>
              </a:rPr>
              <a:t>/</a:t>
            </a:r>
            <a:endParaRPr lang="en-US" u="sng" dirty="0" smtClean="0"/>
          </a:p>
          <a:p>
            <a:pPr lvl="1"/>
            <a:r>
              <a:rPr lang="en-US" dirty="0"/>
              <a:t>National Behavioral Intervention Team Association - </a:t>
            </a:r>
            <a:r>
              <a:rPr lang="en-US" u="sng" dirty="0">
                <a:hlinkClick r:id="rId3"/>
              </a:rPr>
              <a:t>http://nabita.org/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C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829" y="295712"/>
            <a:ext cx="815545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4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65" y="1535986"/>
            <a:ext cx="8229600" cy="53220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100" b="1" dirty="0" smtClean="0">
              <a:latin typeface="Bell Gothic Std Black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C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829" y="295712"/>
            <a:ext cx="8155459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33260"/>
            <a:ext cx="6096000" cy="492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latin typeface="Bell Gothic Std Black"/>
              </a:rPr>
              <a:t>Results</a:t>
            </a:r>
          </a:p>
          <a:p>
            <a:pPr marL="0" indent="0" algn="ctr">
              <a:buNone/>
            </a:pPr>
            <a:r>
              <a:rPr lang="en-US" dirty="0" smtClean="0"/>
              <a:t>Overall </a:t>
            </a:r>
          </a:p>
          <a:p>
            <a:pPr marL="0" indent="0" algn="ctr">
              <a:buNone/>
            </a:pPr>
            <a:r>
              <a:rPr lang="en-US" b="1" dirty="0" smtClean="0">
                <a:latin typeface="Bell Gothic Std Black"/>
              </a:rPr>
              <a:t>2011-2014</a:t>
            </a:r>
          </a:p>
          <a:p>
            <a:r>
              <a:rPr lang="en-US" b="1" dirty="0" smtClean="0">
                <a:latin typeface="Bell Gothic Std Black"/>
              </a:rPr>
              <a:t>Not retained</a:t>
            </a:r>
          </a:p>
          <a:p>
            <a:pPr lvl="1"/>
            <a:r>
              <a:rPr lang="en-US" b="1" dirty="0" smtClean="0">
                <a:latin typeface="Bell Gothic Std Black"/>
              </a:rPr>
              <a:t>15.6%</a:t>
            </a:r>
          </a:p>
          <a:p>
            <a:r>
              <a:rPr lang="en-US" b="1" dirty="0" smtClean="0">
                <a:latin typeface="Bell Gothic Std Black"/>
              </a:rPr>
              <a:t>Retained</a:t>
            </a:r>
          </a:p>
          <a:p>
            <a:pPr lvl="1"/>
            <a:r>
              <a:rPr lang="en-US" b="1" dirty="0" smtClean="0">
                <a:latin typeface="Bell Gothic Std Black"/>
              </a:rPr>
              <a:t>84.4%</a:t>
            </a:r>
          </a:p>
        </p:txBody>
      </p:sp>
      <p:pic>
        <p:nvPicPr>
          <p:cNvPr id="4" name="Picture 3" descr="SCC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829" y="295712"/>
            <a:ext cx="815545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Bell Gothic Std Black"/>
              </a:rPr>
              <a:t>Results</a:t>
            </a:r>
          </a:p>
          <a:p>
            <a:pPr marL="0" indent="0" algn="ctr">
              <a:buNone/>
            </a:pPr>
            <a:r>
              <a:rPr lang="en-US" b="1" dirty="0" smtClean="0"/>
              <a:t>2011-2012</a:t>
            </a:r>
            <a:endParaRPr lang="en-US" b="1" dirty="0" smtClean="0">
              <a:latin typeface="Bell Gothic Std Black"/>
            </a:endParaRPr>
          </a:p>
          <a:p>
            <a:r>
              <a:rPr lang="en-US" b="1" dirty="0" smtClean="0">
                <a:latin typeface="Bell Gothic Std Black"/>
              </a:rPr>
              <a:t>Not retained</a:t>
            </a:r>
          </a:p>
          <a:p>
            <a:pPr lvl="1"/>
            <a:r>
              <a:rPr lang="en-US" b="1" dirty="0" smtClean="0">
                <a:latin typeface="Bell Gothic Std Black"/>
              </a:rPr>
              <a:t>46.7%</a:t>
            </a:r>
          </a:p>
          <a:p>
            <a:r>
              <a:rPr lang="en-US" b="1" dirty="0" smtClean="0">
                <a:latin typeface="Bell Gothic Std Black"/>
              </a:rPr>
              <a:t>Retained</a:t>
            </a:r>
          </a:p>
          <a:p>
            <a:pPr lvl="1"/>
            <a:r>
              <a:rPr lang="en-US" b="1" dirty="0" smtClean="0">
                <a:latin typeface="Bell Gothic Std Black"/>
              </a:rPr>
              <a:t>53.3%</a:t>
            </a:r>
          </a:p>
          <a:p>
            <a:endParaRPr lang="en-US" dirty="0"/>
          </a:p>
        </p:txBody>
      </p:sp>
      <p:pic>
        <p:nvPicPr>
          <p:cNvPr id="4" name="Picture 3" descr="SCC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829" y="295712"/>
            <a:ext cx="815545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0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Bell Gothic Std Black"/>
              </a:rPr>
              <a:t>Results</a:t>
            </a:r>
          </a:p>
          <a:p>
            <a:pPr marL="0" indent="0" algn="ctr">
              <a:buNone/>
            </a:pPr>
            <a:r>
              <a:rPr lang="en-US" b="1" dirty="0" smtClean="0"/>
              <a:t>2012-2013</a:t>
            </a:r>
            <a:endParaRPr lang="en-US" b="1" dirty="0">
              <a:latin typeface="Bell Gothic Std Black"/>
            </a:endParaRPr>
          </a:p>
          <a:p>
            <a:r>
              <a:rPr lang="en-US" b="1" dirty="0">
                <a:latin typeface="Bell Gothic Std Black"/>
              </a:rPr>
              <a:t>Not retained</a:t>
            </a:r>
          </a:p>
          <a:p>
            <a:pPr lvl="1"/>
            <a:r>
              <a:rPr lang="en-US" b="1" dirty="0" smtClean="0">
                <a:latin typeface="Bell Gothic Std Black"/>
              </a:rPr>
              <a:t>30.8%</a:t>
            </a:r>
            <a:endParaRPr lang="en-US" b="1" dirty="0">
              <a:latin typeface="Bell Gothic Std Black"/>
            </a:endParaRPr>
          </a:p>
          <a:p>
            <a:r>
              <a:rPr lang="en-US" b="1" dirty="0">
                <a:latin typeface="Bell Gothic Std Black"/>
              </a:rPr>
              <a:t>Retained</a:t>
            </a:r>
          </a:p>
          <a:p>
            <a:pPr lvl="1"/>
            <a:r>
              <a:rPr lang="en-US" b="1" dirty="0" smtClean="0">
                <a:latin typeface="Bell Gothic Std Black"/>
              </a:rPr>
              <a:t>69.2%</a:t>
            </a:r>
            <a:endParaRPr lang="en-US" b="1" dirty="0">
              <a:latin typeface="Bell Gothic Std Black"/>
            </a:endParaRPr>
          </a:p>
          <a:p>
            <a:pPr marL="0" indent="0" algn="ctr">
              <a:buNone/>
            </a:pPr>
            <a:endParaRPr lang="en-US" b="1" dirty="0" smtClean="0">
              <a:latin typeface="Bell Gothic Std Black"/>
            </a:endParaRPr>
          </a:p>
          <a:p>
            <a:pPr marL="0" indent="0" algn="ctr">
              <a:buNone/>
            </a:pPr>
            <a:endParaRPr lang="en-US" b="1" dirty="0">
              <a:latin typeface="Bell Gothic Std Black"/>
            </a:endParaRPr>
          </a:p>
          <a:p>
            <a:endParaRPr lang="en-US" dirty="0"/>
          </a:p>
        </p:txBody>
      </p:sp>
      <p:pic>
        <p:nvPicPr>
          <p:cNvPr id="4" name="Picture 3" descr="SCC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829" y="295712"/>
            <a:ext cx="815545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5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latin typeface="Bell Gothic Std Black"/>
              </a:rPr>
              <a:t>Results</a:t>
            </a:r>
            <a:endParaRPr lang="en-US" b="1" dirty="0">
              <a:latin typeface="Bell Gothic Std Black"/>
            </a:endParaRPr>
          </a:p>
          <a:p>
            <a:pPr marL="0" indent="0" algn="ctr">
              <a:buNone/>
            </a:pPr>
            <a:r>
              <a:rPr lang="en-US" b="1" dirty="0" smtClean="0"/>
              <a:t>2013-2014</a:t>
            </a:r>
            <a:endParaRPr lang="en-US" b="1" dirty="0">
              <a:latin typeface="Bell Gothic Std Black"/>
            </a:endParaRPr>
          </a:p>
          <a:p>
            <a:r>
              <a:rPr lang="en-US" b="1" dirty="0">
                <a:latin typeface="Bell Gothic Std Black"/>
              </a:rPr>
              <a:t>Not retained</a:t>
            </a:r>
          </a:p>
          <a:p>
            <a:pPr lvl="1"/>
            <a:r>
              <a:rPr lang="en-US" b="1" dirty="0" smtClean="0">
                <a:latin typeface="Bell Gothic Std Black"/>
              </a:rPr>
              <a:t>17.4%</a:t>
            </a:r>
            <a:endParaRPr lang="en-US" b="1" dirty="0">
              <a:latin typeface="Bell Gothic Std Black"/>
            </a:endParaRPr>
          </a:p>
          <a:p>
            <a:r>
              <a:rPr lang="en-US" b="1" dirty="0">
                <a:latin typeface="Bell Gothic Std Black"/>
              </a:rPr>
              <a:t>Retained</a:t>
            </a:r>
          </a:p>
          <a:p>
            <a:pPr lvl="1"/>
            <a:r>
              <a:rPr lang="en-US" b="1" dirty="0" smtClean="0">
                <a:latin typeface="Bell Gothic Std Black"/>
              </a:rPr>
              <a:t>82.6%</a:t>
            </a:r>
            <a:endParaRPr lang="en-US" b="1" dirty="0">
              <a:latin typeface="Bell Gothic Std Black"/>
            </a:endParaRPr>
          </a:p>
          <a:p>
            <a:pPr marL="0" indent="0" algn="ctr">
              <a:buNone/>
            </a:pPr>
            <a:endParaRPr lang="en-US" b="1" dirty="0">
              <a:latin typeface="Bell Gothic Std Black"/>
            </a:endParaRPr>
          </a:p>
          <a:p>
            <a:endParaRPr lang="en-US" dirty="0"/>
          </a:p>
        </p:txBody>
      </p:sp>
      <p:pic>
        <p:nvPicPr>
          <p:cNvPr id="4" name="Picture 3" descr="SCC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829" y="295712"/>
            <a:ext cx="815545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" y="-228599"/>
            <a:ext cx="9170894" cy="7086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1524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Thank You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90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1600" dirty="0"/>
          </a:p>
        </p:txBody>
      </p:sp>
      <p:pic>
        <p:nvPicPr>
          <p:cNvPr id="4" name="Picture 3" descr="SCC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8155459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9271" y="1524000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Theories of Student Retention and Success </a:t>
            </a:r>
            <a:r>
              <a:rPr lang="en-US" sz="3000" b="1" dirty="0" smtClean="0"/>
              <a:t> Influencing our </a:t>
            </a:r>
            <a:r>
              <a:rPr lang="en-US" sz="3000" b="1" dirty="0"/>
              <a:t>Current Model</a:t>
            </a:r>
          </a:p>
          <a:p>
            <a:pPr algn="ctr"/>
            <a:endParaRPr lang="en-US" sz="1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u="sng" dirty="0"/>
              <a:t>Kegan</a:t>
            </a:r>
            <a:r>
              <a:rPr lang="en-US" sz="2800" dirty="0"/>
              <a:t>- Evolving Self Theory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u="sng" dirty="0" err="1"/>
              <a:t>Astin</a:t>
            </a:r>
            <a:r>
              <a:rPr lang="en-US" sz="2800" dirty="0"/>
              <a:t>- Student Involvement Theory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u="sng" dirty="0"/>
              <a:t>Tinto</a:t>
            </a:r>
            <a:r>
              <a:rPr lang="en-US" sz="2800" dirty="0"/>
              <a:t>- Theory of Student Departure, Theory of Student Involvement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u="sng" dirty="0" err="1"/>
              <a:t>Pascarella</a:t>
            </a:r>
            <a:r>
              <a:rPr lang="en-US" sz="2800" u="sng" dirty="0"/>
              <a:t> &amp; </a:t>
            </a:r>
            <a:r>
              <a:rPr lang="en-US" sz="2800" u="sng" dirty="0" err="1"/>
              <a:t>Terenzini</a:t>
            </a:r>
            <a:r>
              <a:rPr lang="en-US" sz="2800" dirty="0"/>
              <a:t>- How College Affects Students and Student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u="sng" dirty="0" err="1"/>
              <a:t>Kuh</a:t>
            </a:r>
            <a:r>
              <a:rPr lang="en-US" sz="2800" dirty="0"/>
              <a:t>- Student </a:t>
            </a:r>
            <a:r>
              <a:rPr lang="en-US" sz="2800" dirty="0" smtClean="0"/>
              <a:t>Engagement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119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b="1" dirty="0"/>
              <a:t>Student Success includes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Academic Achievement &amp; High Expectations</a:t>
            </a:r>
          </a:p>
          <a:p>
            <a:pPr lvl="1"/>
            <a:r>
              <a:rPr lang="en-US" dirty="0"/>
              <a:t>Student Engagement &amp; Satisfaction</a:t>
            </a:r>
          </a:p>
          <a:p>
            <a:pPr lvl="1"/>
            <a:r>
              <a:rPr lang="en-US" dirty="0"/>
              <a:t>Acquisition of current knowledge &amp; competencies</a:t>
            </a:r>
          </a:p>
          <a:p>
            <a:pPr lvl="1"/>
            <a:r>
              <a:rPr lang="en-US" dirty="0"/>
              <a:t>Requires student participation in activities proven to encourage success</a:t>
            </a:r>
          </a:p>
          <a:p>
            <a:pPr lvl="1"/>
            <a:r>
              <a:rPr lang="en-US" dirty="0"/>
              <a:t>Culture of assessment and improvement</a:t>
            </a:r>
          </a:p>
          <a:p>
            <a:pPr lvl="1"/>
            <a:r>
              <a:rPr lang="en-US" dirty="0"/>
              <a:t>Early alert systems with safety nets</a:t>
            </a:r>
          </a:p>
          <a:p>
            <a:pPr lvl="1"/>
            <a:r>
              <a:rPr lang="en-US" dirty="0" smtClean="0"/>
              <a:t>Collaborative</a:t>
            </a:r>
            <a:endParaRPr lang="en-US" dirty="0"/>
          </a:p>
        </p:txBody>
      </p:sp>
      <p:pic>
        <p:nvPicPr>
          <p:cNvPr id="4" name="Picture 3" descr="SCC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829" y="295712"/>
            <a:ext cx="815545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5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Timeline of Development</a:t>
            </a:r>
          </a:p>
          <a:p>
            <a:r>
              <a:rPr lang="en-US" dirty="0"/>
              <a:t>January 2005 and February 2008- CCSSE administered (Community College Survey of Student Engagement)</a:t>
            </a:r>
          </a:p>
          <a:p>
            <a:r>
              <a:rPr lang="en-US" dirty="0"/>
              <a:t>March 20, 2009- John N. Garner visits SCC</a:t>
            </a:r>
          </a:p>
          <a:p>
            <a:r>
              <a:rPr lang="en-US" dirty="0"/>
              <a:t>October 1, 2009- Title III- Student Persistence and Success </a:t>
            </a:r>
          </a:p>
          <a:p>
            <a:r>
              <a:rPr lang="en-US" dirty="0"/>
              <a:t>September 2010- SENSE administered(Survey of Entering Student </a:t>
            </a:r>
            <a:r>
              <a:rPr lang="en-US" dirty="0" err="1"/>
              <a:t>Engagment</a:t>
            </a:r>
            <a:r>
              <a:rPr lang="en-US" dirty="0"/>
              <a:t>)</a:t>
            </a:r>
          </a:p>
          <a:p>
            <a:endParaRPr lang="en-US" sz="18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 descr="SCC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829" y="295712"/>
            <a:ext cx="815545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4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b="1" dirty="0" smtClean="0">
              <a:latin typeface="Bell Gothic Std Black"/>
            </a:endParaRPr>
          </a:p>
          <a:p>
            <a:r>
              <a:rPr lang="en-US" dirty="0"/>
              <a:t>November 5, 2010- Kay </a:t>
            </a:r>
            <a:r>
              <a:rPr lang="en-US" dirty="0" err="1"/>
              <a:t>McClenny</a:t>
            </a:r>
            <a:r>
              <a:rPr lang="en-US" dirty="0"/>
              <a:t> visits </a:t>
            </a:r>
            <a:r>
              <a:rPr lang="en-US" dirty="0" smtClean="0"/>
              <a:t>SCC</a:t>
            </a:r>
          </a:p>
          <a:p>
            <a:r>
              <a:rPr lang="en-US" dirty="0" smtClean="0"/>
              <a:t>November 2010- </a:t>
            </a:r>
            <a:r>
              <a:rPr lang="en-US" dirty="0"/>
              <a:t>Revision of the Student Success Committee </a:t>
            </a:r>
          </a:p>
          <a:p>
            <a:r>
              <a:rPr lang="en-US" dirty="0" smtClean="0"/>
              <a:t>November 2010- </a:t>
            </a:r>
            <a:r>
              <a:rPr lang="en-US" dirty="0"/>
              <a:t>RATS (Retention Action </a:t>
            </a:r>
            <a:r>
              <a:rPr lang="en-US" dirty="0" smtClean="0"/>
              <a:t>Teams) </a:t>
            </a:r>
            <a:r>
              <a:rPr lang="en-US" dirty="0"/>
              <a:t>formed</a:t>
            </a:r>
          </a:p>
          <a:p>
            <a:r>
              <a:rPr lang="en-US" dirty="0"/>
              <a:t>August 2011- Retention Alert Initiated</a:t>
            </a:r>
          </a:p>
          <a:p>
            <a:r>
              <a:rPr lang="en-US" dirty="0"/>
              <a:t>October 2011- Academic Impressions Conference/Training</a:t>
            </a:r>
          </a:p>
          <a:p>
            <a:pPr marL="0" indent="0" algn="ctr">
              <a:buNone/>
            </a:pPr>
            <a:endParaRPr lang="en-US" b="1" dirty="0">
              <a:latin typeface="Bell Gothic Std Black"/>
            </a:endParaRPr>
          </a:p>
          <a:p>
            <a:endParaRPr lang="en-US" dirty="0"/>
          </a:p>
        </p:txBody>
      </p:sp>
      <p:pic>
        <p:nvPicPr>
          <p:cNvPr id="4" name="Picture 3" descr="SCC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829" y="295712"/>
            <a:ext cx="815545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9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/>
              <a:t>Spring 2011- Scott Lewis </a:t>
            </a:r>
            <a:r>
              <a:rPr lang="en-US" dirty="0" err="1"/>
              <a:t>NaBita</a:t>
            </a:r>
            <a:r>
              <a:rPr lang="en-US" dirty="0"/>
              <a:t>, NCHERM</a:t>
            </a:r>
          </a:p>
          <a:p>
            <a:r>
              <a:rPr lang="en-US" dirty="0"/>
              <a:t>Fall 2011- RATs </a:t>
            </a:r>
            <a:r>
              <a:rPr lang="en-US" dirty="0" smtClean="0"/>
              <a:t>refined</a:t>
            </a:r>
          </a:p>
          <a:p>
            <a:r>
              <a:rPr lang="en-US" dirty="0" smtClean="0"/>
              <a:t>August 2011- Student Assessment Team formed</a:t>
            </a:r>
          </a:p>
          <a:p>
            <a:r>
              <a:rPr lang="en-US" dirty="0" smtClean="0"/>
              <a:t>September 2012- </a:t>
            </a:r>
            <a:r>
              <a:rPr lang="en-US" dirty="0" err="1" smtClean="0"/>
              <a:t>Maxient</a:t>
            </a:r>
            <a:r>
              <a:rPr lang="en-US" dirty="0" smtClean="0"/>
              <a:t> Introduced, Retention Alert retired</a:t>
            </a:r>
            <a:endParaRPr lang="en-US" dirty="0"/>
          </a:p>
          <a:p>
            <a:pPr marL="0" indent="0" algn="ctr">
              <a:buNone/>
            </a:pPr>
            <a:endParaRPr lang="en-US" b="1" dirty="0" smtClean="0">
              <a:latin typeface="Bell Gothic Std Black"/>
            </a:endParaRPr>
          </a:p>
          <a:p>
            <a:pPr marL="0" indent="0" algn="ctr">
              <a:buNone/>
            </a:pPr>
            <a:endParaRPr lang="en-US" b="1" dirty="0">
              <a:latin typeface="Bell Gothic Std Black"/>
            </a:endParaRPr>
          </a:p>
          <a:p>
            <a:endParaRPr lang="en-US" dirty="0"/>
          </a:p>
        </p:txBody>
      </p:sp>
      <p:pic>
        <p:nvPicPr>
          <p:cNvPr id="4" name="Picture 3" descr="SCC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829" y="295712"/>
            <a:ext cx="815545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500" b="1" dirty="0"/>
              <a:t>Success Programs &amp; Services now in Place</a:t>
            </a:r>
          </a:p>
          <a:p>
            <a:pPr marL="338138" indent="-338138"/>
            <a:r>
              <a:rPr lang="en-US" dirty="0"/>
              <a:t>New Student Orientation Required</a:t>
            </a:r>
          </a:p>
          <a:p>
            <a:pPr marL="338138" indent="-338138"/>
            <a:r>
              <a:rPr lang="en-US" dirty="0"/>
              <a:t>College Success course Required of all new students</a:t>
            </a:r>
          </a:p>
          <a:p>
            <a:pPr marL="338138" indent="-338138"/>
            <a:r>
              <a:rPr lang="en-US" dirty="0"/>
              <a:t>Regular surveys including CCSSEE &amp; SENSE</a:t>
            </a:r>
          </a:p>
          <a:p>
            <a:pPr marL="338138" indent="-338138"/>
            <a:r>
              <a:rPr lang="en-US" dirty="0"/>
              <a:t>Assess all new students’ readiness for online learning – Smarter Measure</a:t>
            </a:r>
          </a:p>
          <a:p>
            <a:pPr marL="338138" indent="-338138"/>
            <a:r>
              <a:rPr lang="en-US" dirty="0"/>
              <a:t>Pre-Admissions Counselor contacts all new applicants</a:t>
            </a:r>
          </a:p>
          <a:p>
            <a:pPr marL="338138" indent="-338138"/>
            <a:r>
              <a:rPr lang="en-US" dirty="0"/>
              <a:t>Placement Test Prep Required</a:t>
            </a:r>
          </a:p>
          <a:p>
            <a:pPr marL="338138" indent="-338138"/>
            <a:r>
              <a:rPr lang="en-US" dirty="0"/>
              <a:t>SAT meets </a:t>
            </a:r>
            <a:r>
              <a:rPr lang="en-US" dirty="0" smtClean="0"/>
              <a:t>regularly; </a:t>
            </a:r>
            <a:r>
              <a:rPr lang="en-US" smtClean="0"/>
              <a:t>revising procedures </a:t>
            </a:r>
            <a:r>
              <a:rPr lang="en-US" dirty="0" smtClean="0"/>
              <a:t>based on best practices.</a:t>
            </a:r>
            <a:endParaRPr lang="en-US" dirty="0"/>
          </a:p>
          <a:p>
            <a:pPr marL="338138" indent="-338138"/>
            <a:r>
              <a:rPr lang="en-US" dirty="0"/>
              <a:t>Ongoing:  Assessment/Data – Policy Reviews – </a:t>
            </a:r>
          </a:p>
          <a:p>
            <a:pPr marL="0" indent="0" algn="ctr">
              <a:buNone/>
            </a:pPr>
            <a:endParaRPr lang="en-US" b="1" dirty="0" smtClean="0">
              <a:latin typeface="Bell Gothic Std Black"/>
            </a:endParaRPr>
          </a:p>
          <a:p>
            <a:pPr marL="0" indent="0" algn="ctr">
              <a:buNone/>
            </a:pPr>
            <a:endParaRPr lang="en-US" b="1" dirty="0">
              <a:latin typeface="Bell Gothic Std Black"/>
            </a:endParaRPr>
          </a:p>
          <a:p>
            <a:endParaRPr lang="en-US" dirty="0"/>
          </a:p>
        </p:txBody>
      </p:sp>
      <p:pic>
        <p:nvPicPr>
          <p:cNvPr id="4" name="Picture 3" descr="SCC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829" y="295712"/>
            <a:ext cx="815545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65" y="1905000"/>
            <a:ext cx="8229600" cy="419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Bell Gothic Std Black"/>
              </a:rPr>
              <a:t>Beginning of the Student Assessment, Behavioral Intervention Team at SCC</a:t>
            </a:r>
          </a:p>
          <a:p>
            <a:pPr marL="0" indent="0" algn="ctr">
              <a:buNone/>
            </a:pPr>
            <a:endParaRPr lang="en-US" b="1" dirty="0">
              <a:latin typeface="Bell Gothic Std Black"/>
            </a:endParaRPr>
          </a:p>
          <a:p>
            <a:r>
              <a:rPr lang="en-US" dirty="0" smtClean="0">
                <a:latin typeface="Bell Gothic Std Black"/>
              </a:rPr>
              <a:t>SAT formation</a:t>
            </a:r>
          </a:p>
          <a:p>
            <a:r>
              <a:rPr lang="en-US" dirty="0" smtClean="0">
                <a:latin typeface="Bell Gothic Std Black"/>
              </a:rPr>
              <a:t>SAT mission</a:t>
            </a:r>
          </a:p>
          <a:p>
            <a:r>
              <a:rPr lang="en-US" dirty="0" err="1" smtClean="0">
                <a:latin typeface="Bell Gothic Std Black"/>
              </a:rPr>
              <a:t>Maxient</a:t>
            </a:r>
            <a:endParaRPr lang="en-US" dirty="0" smtClean="0">
              <a:latin typeface="Bell Gothic Std Black"/>
            </a:endParaRPr>
          </a:p>
          <a:p>
            <a:pPr marL="0" indent="0" algn="ctr">
              <a:buNone/>
            </a:pPr>
            <a:endParaRPr lang="en-US" b="1" dirty="0">
              <a:latin typeface="Bell Gothic Std Black"/>
            </a:endParaRPr>
          </a:p>
          <a:p>
            <a:endParaRPr lang="en-US" dirty="0"/>
          </a:p>
        </p:txBody>
      </p:sp>
      <p:pic>
        <p:nvPicPr>
          <p:cNvPr id="4" name="Picture 3" descr="SCC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829" y="295712"/>
            <a:ext cx="815545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65" y="1905000"/>
            <a:ext cx="8229600" cy="419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Bell Gothic Std Black"/>
              </a:rPr>
              <a:t>Behavioral Intervention Protocol</a:t>
            </a:r>
          </a:p>
          <a:p>
            <a:pPr marL="0" indent="0" algn="ctr">
              <a:buNone/>
            </a:pPr>
            <a:endParaRPr lang="en-US" b="1" dirty="0">
              <a:latin typeface="Bell Gothic Std Black"/>
            </a:endParaRPr>
          </a:p>
          <a:p>
            <a:r>
              <a:rPr lang="en-US" b="1" dirty="0" smtClean="0">
                <a:latin typeface="Bell Gothic Std Black"/>
                <a:hlinkClick r:id="rId2"/>
              </a:rPr>
              <a:t>Faculty/Staff Reporting Form</a:t>
            </a:r>
            <a:endParaRPr lang="en-US" b="1" dirty="0" smtClean="0">
              <a:latin typeface="Bell Gothic Std Black"/>
            </a:endParaRPr>
          </a:p>
          <a:p>
            <a:r>
              <a:rPr lang="en-US" b="1" dirty="0" smtClean="0">
                <a:latin typeface="Bell Gothic Std Black"/>
                <a:hlinkClick r:id="rId3"/>
              </a:rPr>
              <a:t>Student Reporting Form</a:t>
            </a:r>
            <a:endParaRPr lang="en-US" dirty="0" smtClean="0">
              <a:latin typeface="Bell Gothic Std Black"/>
            </a:endParaRPr>
          </a:p>
          <a:p>
            <a:pPr marL="0" indent="0" algn="ctr">
              <a:buNone/>
            </a:pPr>
            <a:endParaRPr lang="en-US" b="1" dirty="0">
              <a:latin typeface="Bell Gothic Std Black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C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829" y="295712"/>
            <a:ext cx="815545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8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407</Words>
  <Application>Microsoft Office PowerPoint</Application>
  <PresentationFormat>On-screen Show (4:3)</PresentationFormat>
  <Paragraphs>116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Bell Gothic Std Black</vt:lpstr>
      <vt:lpstr>Calibri</vt:lpstr>
      <vt:lpstr>Office Theme</vt:lpstr>
      <vt:lpstr>STUDENT SUCCESS: A BEHAVIORAL INTERVENTION APPROACH FOR COMMUNITY COLLEGES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PLAN</dc:title>
  <dc:creator>Bowers, Ellis &amp; Watson</dc:creator>
  <cp:lastModifiedBy>Fairley Pollock</cp:lastModifiedBy>
  <cp:revision>48</cp:revision>
  <cp:lastPrinted>2013-12-10T18:37:47Z</cp:lastPrinted>
  <dcterms:created xsi:type="dcterms:W3CDTF">2013-12-09T17:00:34Z</dcterms:created>
  <dcterms:modified xsi:type="dcterms:W3CDTF">2014-03-05T21:46:02Z</dcterms:modified>
</cp:coreProperties>
</file>