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4" r:id="rId4"/>
    <p:sldId id="259" r:id="rId5"/>
    <p:sldId id="26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60" r:id="rId17"/>
  </p:sldIdLst>
  <p:sldSz cx="9144000" cy="6858000" type="screen4x3"/>
  <p:notesSz cx="68580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BA00"/>
    <a:srgbClr val="D9DD89"/>
    <a:srgbClr val="FFFFAF"/>
    <a:srgbClr val="4D4D4D"/>
    <a:srgbClr val="663300"/>
    <a:srgbClr val="63A0D7"/>
    <a:srgbClr val="003300"/>
    <a:srgbClr val="FF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68" autoAdjust="0"/>
  </p:normalViewPr>
  <p:slideViewPr>
    <p:cSldViewPr>
      <p:cViewPr>
        <p:scale>
          <a:sx n="50" d="100"/>
          <a:sy n="50" d="100"/>
        </p:scale>
        <p:origin x="-1651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180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56" tIns="45978" rIns="91956" bIns="45978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56" tIns="45978" rIns="91956" bIns="45978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4271"/>
            <a:ext cx="297180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56" tIns="45978" rIns="91956" bIns="45978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en-US" smtClean="0"/>
              <a:t>Vinson Burdette (ATC), Rich Weldon (ATC), and Larry Millstead (AWP)</a:t>
            </a: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74271"/>
            <a:ext cx="297180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56" tIns="45978" rIns="91956" bIns="45978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1B9D9F4-5910-4CE0-8837-D211FF3E8A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95877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180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56" tIns="45978" rIns="91956" bIns="45978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4" y="0"/>
            <a:ext cx="297180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56" tIns="45978" rIns="91956" bIns="45978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0775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4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87136"/>
            <a:ext cx="5486400" cy="41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56" tIns="45978" rIns="91956" bIns="459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64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2669"/>
            <a:ext cx="297180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56" tIns="45978" rIns="91956" bIns="45978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en-US" smtClean="0"/>
              <a:t>Vinson Burdette (ATC), Rich Weldon (ATC), and Larry Millstead (AWP)</a:t>
            </a:r>
            <a:endParaRPr lang="en-US" altLang="en-US"/>
          </a:p>
        </p:txBody>
      </p:sp>
      <p:sp>
        <p:nvSpPr>
          <p:cNvPr id="264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4" y="8772669"/>
            <a:ext cx="297180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56" tIns="45978" rIns="91956" bIns="45978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9BB136C-3856-43F3-934C-A8DB411F93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18427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B136C-3856-43F3-934C-A8DB411F936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Vinson Burdette (ATC), Rich Weldon (ATC), and Larry Millstead (AWP)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403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B136C-3856-43F3-934C-A8DB411F936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Vinson Burdette (ATC), Rich Weldon (ATC), and Larry Millstead (AWP)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762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B136C-3856-43F3-934C-A8DB411F9364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Vinson Burdette (ATC), Rich Weldon (ATC), and Larry Millstead (AWP)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633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B136C-3856-43F3-934C-A8DB411F9364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Vinson Burdette (ATC), Rich Weldon (ATC), and Larry Millstead (AWP)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386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B136C-3856-43F3-934C-A8DB411F9364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Vinson Burdette (ATC), Rich Weldon (ATC), and Larry Millstead (AWP)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660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RW: ATC</a:t>
            </a:r>
          </a:p>
          <a:p>
            <a:r>
              <a:rPr lang="en-US" dirty="0" smtClean="0"/>
              <a:t>LM: AWP</a:t>
            </a:r>
            <a:br>
              <a:rPr lang="en-US" dirty="0" smtClean="0"/>
            </a:br>
            <a:r>
              <a:rPr lang="en-US" dirty="0" smtClean="0"/>
              <a:t>VB: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B136C-3856-43F3-934C-A8DB411F9364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Vinson Burdette (ATC), Rich Weldon (ATC), and Larry Millstead (AWP)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438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RW: F#1,</a:t>
            </a:r>
            <a:r>
              <a:rPr lang="en-US" baseline="0" dirty="0" smtClean="0"/>
              <a:t> 2, 3</a:t>
            </a:r>
            <a:endParaRPr lang="en-US" dirty="0" smtClean="0"/>
          </a:p>
          <a:p>
            <a:r>
              <a:rPr lang="en-US" dirty="0" smtClean="0"/>
              <a:t>LM:</a:t>
            </a:r>
            <a:r>
              <a:rPr lang="en-US" baseline="0" dirty="0" smtClean="0"/>
              <a:t> #4 and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B136C-3856-43F3-934C-A8DB411F936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Vinson Burdette (ATC), Rich Weldon (ATC), and Larry Millstead (AWP)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169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RW: F#1,</a:t>
            </a:r>
            <a:r>
              <a:rPr lang="en-US" baseline="0" dirty="0" smtClean="0"/>
              <a:t> 2, 3</a:t>
            </a:r>
            <a:endParaRPr lang="en-US" dirty="0" smtClean="0"/>
          </a:p>
          <a:p>
            <a:r>
              <a:rPr lang="en-US" dirty="0" smtClean="0"/>
              <a:t>LM:</a:t>
            </a:r>
            <a:r>
              <a:rPr lang="en-US" baseline="0" dirty="0" smtClean="0"/>
              <a:t> #4 and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B136C-3856-43F3-934C-A8DB411F936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Vinson Burdette (ATC), Rich Weldon (ATC), and Larry Millstead (AWP)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169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B136C-3856-43F3-934C-A8DB411F936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Vinson Burdette (ATC), Rich Weldon (ATC), and Larry Millstead (AWP)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020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B136C-3856-43F3-934C-A8DB411F936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Vinson Burdette (ATC), Rich Weldon (ATC), and Larry Millstead (AWP)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731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B136C-3856-43F3-934C-A8DB411F936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Vinson Burdette (ATC), Rich Weldon (ATC), and Larry Millstead (AWP)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17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B136C-3856-43F3-934C-A8DB411F936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Vinson Burdette (ATC), Rich Weldon (ATC), and Larry Millstead (AWP)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116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B136C-3856-43F3-934C-A8DB411F936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Vinson Burdette (ATC), Rich Weldon (ATC), and Larry Millstead (AWP)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947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B136C-3856-43F3-934C-A8DB411F936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Vinson Burdette (ATC), Rich Weldon (ATC), and Larry Millstead (AWP)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427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3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1331913" y="4652963"/>
            <a:ext cx="7578725" cy="1009650"/>
          </a:xfrm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8983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662613"/>
            <a:ext cx="7553325" cy="936625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5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B33BE7-F999-460D-98FE-260A4E9B0C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56047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FBF2B-DFB6-4C95-A1C5-E0E0899B37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22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64087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64087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EB6C5-C3F5-425F-8998-B34A9B5935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416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917FA-4F42-40EE-94F4-8BEB21EB67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01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BB4D1-1734-495D-AE3F-0DBDD29A1E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886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E100B-4AC5-46CC-A608-2C6BC62B1A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72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4BBC4-CDD4-4887-A2FD-7964B56134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565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2A803-037A-4056-86B7-7C8FF39617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622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242E8-2722-4142-86E4-328EAB8814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24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6BDF6-8249-49F0-9E4F-30DF9DEA7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52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7C322-4D36-484B-96BB-DE11BCB6C8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02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06563"/>
            <a:ext cx="864235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88820" name="Rectangle 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8821" name="Rectangle 5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8822" name="Rectangle 5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0997B504-D37C-4D35-8E8B-C2F7B88F0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1515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1515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1515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rdw.com/home/headlines/Aiken-Tech-offers-new-career-building-5-week-program-geared-toward-veterans-239229771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652963"/>
            <a:ext cx="9144000" cy="1296987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Successfully Supporting </a:t>
            </a:r>
            <a:br>
              <a:rPr lang="en-US" altLang="en-US" smtClean="0"/>
            </a:br>
            <a:r>
              <a:rPr lang="en-US" altLang="en-US" smtClean="0"/>
              <a:t>Student Veterans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876925"/>
            <a:ext cx="9144000" cy="722313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March 7, 2014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Key 5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dirty="0" smtClean="0"/>
              <a:t>Provide comprehensive professional development for faculty and </a:t>
            </a:r>
            <a:r>
              <a:rPr lang="en-US" altLang="en-US" b="1" dirty="0"/>
              <a:t>staff</a:t>
            </a:r>
            <a:br>
              <a:rPr lang="en-US" altLang="en-US" b="1" dirty="0"/>
            </a:br>
            <a:endParaRPr lang="en-US" altLang="en-US" b="1" dirty="0"/>
          </a:p>
          <a:p>
            <a:pPr marL="0" indent="0">
              <a:buNone/>
              <a:defRPr/>
            </a:pPr>
            <a:r>
              <a:rPr lang="en-US" sz="2800" dirty="0"/>
              <a:t>At ATC</a:t>
            </a:r>
          </a:p>
          <a:p>
            <a:pPr>
              <a:defRPr/>
            </a:pPr>
            <a:r>
              <a:rPr lang="en-US" sz="2800" dirty="0" smtClean="0"/>
              <a:t>AWP at faculty </a:t>
            </a:r>
            <a:br>
              <a:rPr lang="en-US" sz="2800" dirty="0" smtClean="0"/>
            </a:br>
            <a:r>
              <a:rPr lang="en-US" sz="2800" dirty="0" smtClean="0"/>
              <a:t>orientation</a:t>
            </a:r>
            <a:endParaRPr lang="en-US" sz="2800" dirty="0"/>
          </a:p>
          <a:p>
            <a:pPr>
              <a:defRPr/>
            </a:pPr>
            <a:r>
              <a:rPr lang="en-US" sz="2800" dirty="0" smtClean="0"/>
              <a:t>AWP at faculty/staff </a:t>
            </a:r>
            <a:br>
              <a:rPr lang="en-US" sz="2800" dirty="0" smtClean="0"/>
            </a:br>
            <a:r>
              <a:rPr lang="en-US" sz="2800" dirty="0" smtClean="0"/>
              <a:t>meetings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004595"/>
            <a:ext cx="3923785" cy="3179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Key 6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b="1" dirty="0" smtClean="0"/>
              <a:t>Implement an early alert system</a:t>
            </a:r>
          </a:p>
          <a:p>
            <a:pPr marL="0" indent="0">
              <a:buNone/>
            </a:pPr>
            <a:endParaRPr lang="en-US" altLang="en-US" b="1" dirty="0"/>
          </a:p>
          <a:p>
            <a:pPr marL="0" indent="0">
              <a:buNone/>
              <a:defRPr/>
            </a:pPr>
            <a:r>
              <a:rPr lang="en-US" sz="2800" dirty="0"/>
              <a:t>At ATC</a:t>
            </a:r>
          </a:p>
          <a:p>
            <a:pPr>
              <a:defRPr/>
            </a:pPr>
            <a:r>
              <a:rPr lang="en-US" sz="2800" dirty="0" smtClean="0"/>
              <a:t>Retention Alert</a:t>
            </a:r>
            <a:endParaRPr lang="en-US" sz="2800" dirty="0"/>
          </a:p>
          <a:p>
            <a:pPr>
              <a:defRPr/>
            </a:pPr>
            <a:r>
              <a:rPr lang="en-US" altLang="en-US" sz="2800" dirty="0" smtClean="0"/>
              <a:t>Counseling</a:t>
            </a:r>
          </a:p>
          <a:p>
            <a:pPr>
              <a:defRPr/>
            </a:pPr>
            <a:r>
              <a:rPr lang="en-US" altLang="en-US" sz="2800" dirty="0" smtClean="0"/>
              <a:t>AVET program</a:t>
            </a:r>
          </a:p>
          <a:p>
            <a:pPr>
              <a:defRPr/>
            </a:pPr>
            <a:r>
              <a:rPr lang="en-US" altLang="en-US" sz="2800" dirty="0" smtClean="0"/>
              <a:t>Student Veterans Association</a:t>
            </a:r>
            <a:br>
              <a:rPr lang="en-US" altLang="en-US" sz="2800" dirty="0" smtClean="0"/>
            </a:br>
            <a:endParaRPr lang="en-US" altLang="en-US" sz="2800" b="1" dirty="0"/>
          </a:p>
          <a:p>
            <a:pPr marL="0" indent="0" eaLnBrk="1" hangingPunct="1">
              <a:buFontTx/>
              <a:buNone/>
            </a:pPr>
            <a:endParaRPr lang="en-US" alt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787" y="2438400"/>
            <a:ext cx="5160264" cy="2438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331767"/>
            <a:ext cx="1463040" cy="1463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65120" y="5834687"/>
            <a:ext cx="478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www.studentveterans.org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Key 7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b="1" dirty="0" smtClean="0"/>
              <a:t>Utilize a uniform set of data tools</a:t>
            </a:r>
          </a:p>
          <a:p>
            <a:pPr marL="0" indent="0">
              <a:buNone/>
            </a:pPr>
            <a:endParaRPr lang="en-US" altLang="en-US" b="1" dirty="0"/>
          </a:p>
          <a:p>
            <a:pPr marL="0" indent="0">
              <a:buNone/>
              <a:defRPr/>
            </a:pPr>
            <a:r>
              <a:rPr lang="en-US" sz="2800" dirty="0"/>
              <a:t>At ATC</a:t>
            </a:r>
          </a:p>
          <a:p>
            <a:pPr>
              <a:defRPr/>
            </a:pPr>
            <a:r>
              <a:rPr lang="en-US" sz="2800" dirty="0" smtClean="0"/>
              <a:t>Enrollment lists</a:t>
            </a:r>
            <a:endParaRPr lang="en-US" sz="2800" b="1" dirty="0"/>
          </a:p>
          <a:p>
            <a:pPr>
              <a:defRPr/>
            </a:pPr>
            <a:r>
              <a:rPr lang="en-US" sz="2800" dirty="0" smtClean="0"/>
              <a:t>Institutional data</a:t>
            </a:r>
          </a:p>
          <a:p>
            <a:pPr>
              <a:defRPr/>
            </a:pPr>
            <a:r>
              <a:rPr lang="en-US" sz="2800" dirty="0" smtClean="0"/>
              <a:t>AWP data tracking</a:t>
            </a:r>
          </a:p>
        </p:txBody>
      </p:sp>
      <p:sp>
        <p:nvSpPr>
          <p:cNvPr id="2" name="TextBox 1"/>
          <p:cNvSpPr txBox="1"/>
          <p:nvPr/>
        </p:nvSpPr>
        <p:spPr>
          <a:xfrm rot="20759815">
            <a:off x="4270098" y="2754411"/>
            <a:ext cx="472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Biondi" panose="02000505030000020004" pitchFamily="2" charset="0"/>
              </a:rPr>
              <a:t>Approximately 200 student veterans / military students are enrolled at ATC.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Key 8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b="1" dirty="0" smtClean="0"/>
              <a:t>Develop systems that ensure sustainability of practices</a:t>
            </a:r>
          </a:p>
          <a:p>
            <a:pPr marL="0" indent="0">
              <a:buNone/>
            </a:pPr>
            <a:endParaRPr lang="en-US" altLang="en-US" b="1" dirty="0"/>
          </a:p>
          <a:p>
            <a:pPr marL="0" indent="0">
              <a:buNone/>
              <a:defRPr/>
            </a:pPr>
            <a:r>
              <a:rPr lang="en-US" sz="2800" dirty="0"/>
              <a:t>At ATC</a:t>
            </a:r>
          </a:p>
          <a:p>
            <a:pPr>
              <a:defRPr/>
            </a:pPr>
            <a:r>
              <a:rPr lang="en-US" sz="2800" dirty="0" smtClean="0"/>
              <a:t>Collaborative strategic</a:t>
            </a:r>
            <a:br>
              <a:rPr lang="en-US" sz="2800" dirty="0" smtClean="0"/>
            </a:br>
            <a:r>
              <a:rPr lang="en-US" sz="2800" dirty="0" smtClean="0"/>
              <a:t>planning (AWP/ATC)</a:t>
            </a:r>
          </a:p>
          <a:p>
            <a:pPr>
              <a:defRPr/>
            </a:pPr>
            <a:r>
              <a:rPr lang="en-US" altLang="en-US" sz="2800" dirty="0" smtClean="0"/>
              <a:t>Annual Plan inclusion</a:t>
            </a:r>
          </a:p>
          <a:p>
            <a:pPr>
              <a:defRPr/>
            </a:pPr>
            <a:r>
              <a:rPr lang="en-US" sz="2800" dirty="0"/>
              <a:t>MOU development</a:t>
            </a:r>
          </a:p>
          <a:p>
            <a:pPr marL="0" indent="0">
              <a:buNone/>
              <a:defRPr/>
            </a:pPr>
            <a:endParaRPr lang="en-US" altLang="en-US" sz="2800" b="1" dirty="0"/>
          </a:p>
          <a:p>
            <a:pPr marL="0" indent="0" eaLnBrk="1" hangingPunct="1">
              <a:buFontTx/>
              <a:buNone/>
            </a:pPr>
            <a:endParaRPr lang="en-US" altLang="en-US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819400"/>
            <a:ext cx="2924829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Selected results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400" b="1" dirty="0" smtClean="0"/>
              <a:t>ATC</a:t>
            </a:r>
            <a:endParaRPr lang="en-US" sz="2400" b="1" dirty="0"/>
          </a:p>
          <a:p>
            <a:pPr>
              <a:defRPr/>
            </a:pPr>
            <a:r>
              <a:rPr lang="en-US" sz="2400" dirty="0" smtClean="0"/>
              <a:t>Student veteran recruitment and enrollment</a:t>
            </a:r>
          </a:p>
          <a:p>
            <a:pPr>
              <a:defRPr/>
            </a:pPr>
            <a:r>
              <a:rPr lang="en-US" sz="2400" dirty="0" smtClean="0"/>
              <a:t>New Tower Installation Certificate program</a:t>
            </a:r>
          </a:p>
          <a:p>
            <a:pPr>
              <a:defRPr/>
            </a:pPr>
            <a:endParaRPr lang="en-US" altLang="en-US" sz="2800" b="1" dirty="0"/>
          </a:p>
          <a:p>
            <a:pPr marL="0" indent="0">
              <a:buNone/>
              <a:defRPr/>
            </a:pPr>
            <a:r>
              <a:rPr lang="en-US" altLang="en-US" sz="2400" b="1" dirty="0" smtClean="0"/>
              <a:t>AWP</a:t>
            </a:r>
          </a:p>
          <a:p>
            <a:pPr>
              <a:defRPr/>
            </a:pPr>
            <a:r>
              <a:rPr lang="en-US" altLang="en-US" sz="2400" dirty="0" smtClean="0"/>
              <a:t>More visibility/outreach in CSRA via ATC</a:t>
            </a:r>
          </a:p>
          <a:p>
            <a:pPr>
              <a:defRPr/>
            </a:pPr>
            <a:r>
              <a:rPr lang="en-US" altLang="en-US" sz="2400" dirty="0" smtClean="0"/>
              <a:t>Achievement of organizational mission</a:t>
            </a:r>
          </a:p>
          <a:p>
            <a:pPr>
              <a:defRPr/>
            </a:pPr>
            <a:endParaRPr lang="en-US" altLang="en-US" sz="2400" dirty="0"/>
          </a:p>
          <a:p>
            <a:pPr marL="0" indent="0">
              <a:buNone/>
              <a:defRPr/>
            </a:pPr>
            <a:r>
              <a:rPr lang="en-US" altLang="en-US" sz="2400" b="1" dirty="0" smtClean="0"/>
              <a:t>Students</a:t>
            </a:r>
          </a:p>
          <a:p>
            <a:pPr>
              <a:defRPr/>
            </a:pPr>
            <a:r>
              <a:rPr lang="en-US" altLang="en-US" sz="2400" dirty="0"/>
              <a:t>C</a:t>
            </a:r>
            <a:r>
              <a:rPr lang="en-US" altLang="en-US" sz="2400" dirty="0" smtClean="0"/>
              <a:t>amaraderie among student veterans on campus</a:t>
            </a:r>
          </a:p>
          <a:p>
            <a:pPr>
              <a:defRPr/>
            </a:pPr>
            <a:r>
              <a:rPr lang="en-US" altLang="en-US" sz="2400" dirty="0" smtClean="0"/>
              <a:t>Awareness of and use of resources</a:t>
            </a:r>
          </a:p>
        </p:txBody>
      </p:sp>
    </p:spTree>
    <p:extLst>
      <p:ext uri="{BB962C8B-B14F-4D97-AF65-F5344CB8AC3E}">
        <p14:creationId xmlns:p14="http://schemas.microsoft.com/office/powerpoint/2010/main" val="371133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Neil Reed’s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[Video clip regarding how Neil Reed attended ATC through help from AWP.]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22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endParaRPr lang="en-US" altLang="en-US" sz="7200" dirty="0" smtClean="0"/>
          </a:p>
          <a:p>
            <a:pPr marL="0" indent="0" algn="ctr" eaLnBrk="1" hangingPunct="1">
              <a:buNone/>
            </a:pPr>
            <a:r>
              <a:rPr lang="en-US" altLang="en-US" sz="7200" dirty="0" smtClean="0"/>
              <a:t>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Session goals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Present best practices for supporting student veterans</a:t>
            </a:r>
          </a:p>
          <a:p>
            <a:r>
              <a:rPr lang="en-US" altLang="en-US" dirty="0" smtClean="0"/>
              <a:t>Describe some of the services provided at ATC</a:t>
            </a:r>
          </a:p>
          <a:p>
            <a:r>
              <a:rPr lang="en-US" altLang="en-US" dirty="0" smtClean="0"/>
              <a:t>Encourage more colleges to help veterans transition to and succeed in college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 focus on student veterans?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Members of our communities</a:t>
            </a:r>
          </a:p>
          <a:p>
            <a:pPr eaLnBrk="1" hangingPunct="1"/>
            <a:r>
              <a:rPr lang="en-US" altLang="en-US" smtClean="0"/>
              <a:t>Increased number</a:t>
            </a:r>
          </a:p>
          <a:p>
            <a:pPr eaLnBrk="1" hangingPunct="1"/>
            <a:r>
              <a:rPr lang="en-US" altLang="en-US" smtClean="0"/>
              <a:t>Financial win-win</a:t>
            </a:r>
          </a:p>
          <a:p>
            <a:pPr eaLnBrk="1" hangingPunct="1"/>
            <a:r>
              <a:rPr lang="en-US" altLang="en-US" smtClean="0"/>
              <a:t>Returning the investment</a:t>
            </a:r>
          </a:p>
          <a:p>
            <a:pPr eaLnBrk="1" hangingPunct="1"/>
            <a:r>
              <a:rPr lang="en-US" altLang="en-US" smtClean="0"/>
              <a:t>Support their transition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555298"/>
            <a:ext cx="3272544" cy="210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5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Eight keys to best practices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/>
              <a:t>Support from campus leadership</a:t>
            </a:r>
          </a:p>
          <a:p>
            <a:r>
              <a:rPr lang="en-US" altLang="en-US" sz="2800" dirty="0" smtClean="0"/>
              <a:t>Collaboration</a:t>
            </a:r>
          </a:p>
          <a:p>
            <a:r>
              <a:rPr lang="en-US" altLang="en-US" sz="2800" dirty="0" smtClean="0"/>
              <a:t>Centralized efforts</a:t>
            </a:r>
          </a:p>
          <a:p>
            <a:r>
              <a:rPr lang="en-US" altLang="en-US" sz="2800" dirty="0" smtClean="0"/>
              <a:t>Culture of connectedness</a:t>
            </a:r>
          </a:p>
          <a:p>
            <a:r>
              <a:rPr lang="en-US" altLang="en-US" sz="2800" dirty="0" smtClean="0"/>
              <a:t>Faculty/staff development</a:t>
            </a:r>
          </a:p>
          <a:p>
            <a:r>
              <a:rPr lang="en-US" altLang="en-US" sz="2800" dirty="0" smtClean="0"/>
              <a:t>Early alert system</a:t>
            </a:r>
          </a:p>
          <a:p>
            <a:r>
              <a:rPr lang="en-US" altLang="en-US" sz="2800" dirty="0" smtClean="0"/>
              <a:t>Uniform data tools</a:t>
            </a:r>
          </a:p>
          <a:p>
            <a:r>
              <a:rPr lang="en-US" altLang="en-US" sz="2800" dirty="0" smtClean="0"/>
              <a:t>Systems that ensure sustainability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2605" y="6326367"/>
            <a:ext cx="784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tx2"/>
                </a:solidFill>
              </a:rPr>
              <a:t>Source: “The Success of Veterans on America’s Campus: A Key Mission”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62" y="381000"/>
            <a:ext cx="5917275" cy="5917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14199" y="2677917"/>
            <a:ext cx="191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</a:rPr>
              <a:t>Supporting Student Veterans: Eight Keys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2605" y="6326367"/>
            <a:ext cx="784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Source: “The Success of Veterans on America’s Campus: A Key Mission”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62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 smtClean="0"/>
              <a:t>Key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b="1" dirty="0" smtClean="0"/>
              <a:t>Ensure sustained support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from campus leadership</a:t>
            </a:r>
          </a:p>
          <a:p>
            <a:pPr eaLnBrk="1" hangingPunct="1">
              <a:defRPr/>
            </a:pPr>
            <a:endParaRPr lang="en-US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/>
              <a:t>At ATC</a:t>
            </a:r>
          </a:p>
          <a:p>
            <a:pPr eaLnBrk="1" hangingPunct="1">
              <a:defRPr/>
            </a:pPr>
            <a:r>
              <a:rPr lang="en-US" sz="2800" dirty="0" smtClean="0"/>
              <a:t>Environmental scan</a:t>
            </a:r>
          </a:p>
          <a:p>
            <a:pPr eaLnBrk="1" hangingPunct="1">
              <a:defRPr/>
            </a:pPr>
            <a:r>
              <a:rPr lang="en-US" sz="2800" dirty="0" smtClean="0"/>
              <a:t>ATC/AWP leaders meet</a:t>
            </a:r>
          </a:p>
          <a:p>
            <a:pPr eaLnBrk="1" hangingPunct="1">
              <a:defRPr/>
            </a:pPr>
            <a:r>
              <a:rPr lang="en-US" sz="2800" dirty="0" smtClean="0"/>
              <a:t>Plans to expand support</a:t>
            </a:r>
            <a:br>
              <a:rPr lang="en-US" sz="2800" dirty="0" smtClean="0"/>
            </a:br>
            <a:r>
              <a:rPr lang="en-US" sz="2800" dirty="0" smtClean="0"/>
              <a:t>services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065362"/>
            <a:ext cx="1877568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069220"/>
            <a:ext cx="1524664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Key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b="1" dirty="0" smtClean="0"/>
              <a:t>Collaborate with communities and organizations to coordinate services</a:t>
            </a:r>
          </a:p>
          <a:p>
            <a:pPr marL="0" indent="0" eaLnBrk="1" hangingPunct="1">
              <a:buFontTx/>
              <a:buNone/>
              <a:defRPr/>
            </a:pPr>
            <a:endParaRPr lang="en-US" b="1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/>
              <a:t>At ATC</a:t>
            </a:r>
          </a:p>
          <a:p>
            <a:pPr eaLnBrk="1" hangingPunct="1">
              <a:defRPr/>
            </a:pPr>
            <a:r>
              <a:rPr lang="en-US" sz="2800" dirty="0" smtClean="0"/>
              <a:t>AWP office on </a:t>
            </a:r>
            <a:br>
              <a:rPr lang="en-US" sz="2800" dirty="0" smtClean="0"/>
            </a:br>
            <a:r>
              <a:rPr lang="en-US" sz="2800" dirty="0" smtClean="0"/>
              <a:t>campus</a:t>
            </a:r>
          </a:p>
          <a:p>
            <a:pPr eaLnBrk="1" hangingPunct="1">
              <a:defRPr/>
            </a:pPr>
            <a:r>
              <a:rPr lang="en-US" sz="2800" dirty="0" smtClean="0"/>
              <a:t>Goodwill “Good </a:t>
            </a:r>
            <a:br>
              <a:rPr lang="en-US" sz="2800" dirty="0" smtClean="0"/>
            </a:br>
            <a:r>
              <a:rPr lang="en-US" sz="2800" dirty="0" smtClean="0"/>
              <a:t>Samaritan” program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92D050"/>
                </a:solidFill>
                <a:hlinkClick r:id="rId3"/>
              </a:rPr>
              <a:t>Warriors 4 Wireless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354" y="2895328"/>
            <a:ext cx="4062199" cy="3594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Key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700213"/>
            <a:ext cx="8785225" cy="49625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b="1" dirty="0" smtClean="0"/>
              <a:t>Centralize campus efforts for all veterans</a:t>
            </a:r>
          </a:p>
          <a:p>
            <a:pPr marL="0" indent="0" eaLnBrk="1" hangingPunct="1">
              <a:buFontTx/>
              <a:buNone/>
              <a:defRPr/>
            </a:pPr>
            <a:endParaRPr lang="en-US" b="1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/>
              <a:t>At ATC</a:t>
            </a:r>
          </a:p>
          <a:p>
            <a:pPr eaLnBrk="1" hangingPunct="1">
              <a:defRPr/>
            </a:pPr>
            <a:r>
              <a:rPr lang="en-US" sz="2800" dirty="0" smtClean="0"/>
              <a:t>Designated lounge</a:t>
            </a:r>
            <a:br>
              <a:rPr lang="en-US" sz="2800" dirty="0" smtClean="0"/>
            </a:br>
            <a:r>
              <a:rPr lang="en-US" sz="2800" dirty="0" smtClean="0"/>
              <a:t>space </a:t>
            </a:r>
          </a:p>
          <a:p>
            <a:pPr eaLnBrk="1" hangingPunct="1">
              <a:defRPr/>
            </a:pPr>
            <a:r>
              <a:rPr lang="en-US" sz="2800" dirty="0" smtClean="0"/>
              <a:t>Visibility on campus</a:t>
            </a:r>
            <a:br>
              <a:rPr lang="en-US" sz="2800" dirty="0" smtClean="0"/>
            </a:br>
            <a:r>
              <a:rPr lang="en-US" sz="2800" dirty="0" smtClean="0"/>
              <a:t>and online</a:t>
            </a:r>
          </a:p>
          <a:p>
            <a:pPr>
              <a:defRPr/>
            </a:pPr>
            <a:r>
              <a:rPr lang="en-US" sz="2800" dirty="0"/>
              <a:t>Coordination of intake, </a:t>
            </a:r>
            <a:r>
              <a:rPr lang="en-US" sz="2800" dirty="0" smtClean="0"/>
              <a:t>funding</a:t>
            </a:r>
            <a:r>
              <a:rPr lang="en-US" sz="2800" dirty="0"/>
              <a:t>, support 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13972"/>
            <a:ext cx="4191000" cy="2893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Key 4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b="1" dirty="0" smtClean="0"/>
              <a:t>Create a culture of trust and connectedness</a:t>
            </a:r>
          </a:p>
          <a:p>
            <a:pPr marL="0" indent="0" eaLnBrk="1" hangingPunct="1">
              <a:buFontTx/>
              <a:buNone/>
            </a:pPr>
            <a:endParaRPr lang="en-US" altLang="en-US" b="1" dirty="0"/>
          </a:p>
          <a:p>
            <a:pPr marL="0" indent="0">
              <a:buNone/>
              <a:defRPr/>
            </a:pPr>
            <a:r>
              <a:rPr lang="en-US" dirty="0"/>
              <a:t>At ATC</a:t>
            </a:r>
          </a:p>
          <a:p>
            <a:pPr>
              <a:defRPr/>
            </a:pPr>
            <a:r>
              <a:rPr lang="en-US" sz="2800" dirty="0" smtClean="0"/>
              <a:t>Military-friendly </a:t>
            </a:r>
            <a:endParaRPr lang="en-US" sz="2800" dirty="0"/>
          </a:p>
          <a:p>
            <a:pPr>
              <a:defRPr/>
            </a:pPr>
            <a:r>
              <a:rPr lang="en-US" sz="2800" dirty="0" smtClean="0"/>
              <a:t>Planning and </a:t>
            </a:r>
            <a:br>
              <a:rPr lang="en-US" sz="2800" dirty="0" smtClean="0"/>
            </a:br>
            <a:r>
              <a:rPr lang="en-US" sz="2800" dirty="0" smtClean="0"/>
              <a:t>update meetings</a:t>
            </a:r>
            <a:endParaRPr lang="en-US" sz="2800" dirty="0"/>
          </a:p>
          <a:p>
            <a:pPr>
              <a:defRPr/>
            </a:pPr>
            <a:r>
              <a:rPr lang="en-US" sz="2800" dirty="0" smtClean="0"/>
              <a:t>Collaboration on projects</a:t>
            </a:r>
            <a:br>
              <a:rPr lang="en-US" sz="2800" dirty="0" smtClean="0"/>
            </a:br>
            <a:r>
              <a:rPr lang="en-US" sz="2800" dirty="0" smtClean="0"/>
              <a:t>and media events</a:t>
            </a:r>
            <a:endParaRPr lang="en-US" altLang="en-US" sz="28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62200"/>
            <a:ext cx="3805437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ccessfully Supporting Student Veterans_2-11-14">
  <a:themeElements>
    <a:clrScheme name="Custom 2">
      <a:dk1>
        <a:srgbClr val="000066"/>
      </a:dk1>
      <a:lt1>
        <a:srgbClr val="FFFFFF"/>
      </a:lt1>
      <a:dk2>
        <a:srgbClr val="000066"/>
      </a:dk2>
      <a:lt2>
        <a:srgbClr val="5C1F00"/>
      </a:lt2>
      <a:accent1>
        <a:srgbClr val="FF1515"/>
      </a:accent1>
      <a:accent2>
        <a:srgbClr val="381AEA"/>
      </a:accent2>
      <a:accent3>
        <a:srgbClr val="FFFFFF"/>
      </a:accent3>
      <a:accent4>
        <a:srgbClr val="000056"/>
      </a:accent4>
      <a:accent5>
        <a:srgbClr val="FFAAAA"/>
      </a:accent5>
      <a:accent6>
        <a:srgbClr val="3216D4"/>
      </a:accent6>
      <a:hlink>
        <a:srgbClr val="381AEA"/>
      </a:hlink>
      <a:folHlink>
        <a:srgbClr val="000000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mpetition 1">
        <a:dk1>
          <a:srgbClr val="000066"/>
        </a:dk1>
        <a:lt1>
          <a:srgbClr val="FFFFFF"/>
        </a:lt1>
        <a:dk2>
          <a:srgbClr val="000066"/>
        </a:dk2>
        <a:lt2>
          <a:srgbClr val="5C1F00"/>
        </a:lt2>
        <a:accent1>
          <a:srgbClr val="FF1515"/>
        </a:accent1>
        <a:accent2>
          <a:srgbClr val="381AEA"/>
        </a:accent2>
        <a:accent3>
          <a:srgbClr val="FFFFFF"/>
        </a:accent3>
        <a:accent4>
          <a:srgbClr val="000056"/>
        </a:accent4>
        <a:accent5>
          <a:srgbClr val="FFAAAA"/>
        </a:accent5>
        <a:accent6>
          <a:srgbClr val="3216D4"/>
        </a:accent6>
        <a:hlink>
          <a:srgbClr val="FFFF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Successfully Supporting Student Veterans_2-11-14</Template>
  <TotalTime>1555</TotalTime>
  <Words>570</Words>
  <Application>Microsoft Office PowerPoint</Application>
  <PresentationFormat>On-screen Show (4:3)</PresentationFormat>
  <Paragraphs>144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Successfully Supporting Student Veterans_2-11-14</vt:lpstr>
      <vt:lpstr>Successfully Supporting  Student Veterans</vt:lpstr>
      <vt:lpstr>Session goals</vt:lpstr>
      <vt:lpstr>Why focus on student veterans? </vt:lpstr>
      <vt:lpstr>Eight keys to best practices</vt:lpstr>
      <vt:lpstr>PowerPoint Presentation</vt:lpstr>
      <vt:lpstr>Key 1</vt:lpstr>
      <vt:lpstr>Key 2</vt:lpstr>
      <vt:lpstr>Key 3</vt:lpstr>
      <vt:lpstr>Key 4</vt:lpstr>
      <vt:lpstr>Key 5</vt:lpstr>
      <vt:lpstr>Key 6</vt:lpstr>
      <vt:lpstr>Key 7</vt:lpstr>
      <vt:lpstr>Key 8</vt:lpstr>
      <vt:lpstr>Selected results</vt:lpstr>
      <vt:lpstr>Neil Reed’s story</vt:lpstr>
      <vt:lpstr>PowerPoint Presentation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Successfully Supporting  Student Veterans</dc:title>
  <dc:creator>Vinson Burdette</dc:creator>
  <cp:lastModifiedBy>Vinson Burdette</cp:lastModifiedBy>
  <cp:revision>41</cp:revision>
  <cp:lastPrinted>2014-03-04T16:10:04Z</cp:lastPrinted>
  <dcterms:created xsi:type="dcterms:W3CDTF">2014-02-20T18:16:51Z</dcterms:created>
  <dcterms:modified xsi:type="dcterms:W3CDTF">2014-03-04T16:53:41Z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TC011408301033</vt:lpwstr>
  </property>
</Properties>
</file>